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63" r:id="rId2"/>
  </p:sldMasterIdLst>
  <p:sldIdLst>
    <p:sldId id="327" r:id="rId3"/>
    <p:sldId id="337" r:id="rId4"/>
    <p:sldId id="338" r:id="rId5"/>
    <p:sldId id="264" r:id="rId6"/>
    <p:sldId id="265" r:id="rId7"/>
    <p:sldId id="269" r:id="rId8"/>
    <p:sldId id="330" r:id="rId9"/>
    <p:sldId id="268" r:id="rId10"/>
    <p:sldId id="273" r:id="rId11"/>
    <p:sldId id="284" r:id="rId12"/>
    <p:sldId id="353" r:id="rId13"/>
    <p:sldId id="354" r:id="rId14"/>
    <p:sldId id="356" r:id="rId15"/>
    <p:sldId id="357" r:id="rId16"/>
    <p:sldId id="355" r:id="rId17"/>
    <p:sldId id="274" r:id="rId18"/>
    <p:sldId id="332" r:id="rId19"/>
    <p:sldId id="289" r:id="rId20"/>
    <p:sldId id="348" r:id="rId21"/>
    <p:sldId id="335" r:id="rId22"/>
    <p:sldId id="336" r:id="rId23"/>
    <p:sldId id="331" r:id="rId24"/>
    <p:sldId id="300" r:id="rId25"/>
    <p:sldId id="320" r:id="rId26"/>
    <p:sldId id="315" r:id="rId27"/>
    <p:sldId id="349" r:id="rId28"/>
    <p:sldId id="303" r:id="rId29"/>
    <p:sldId id="316" r:id="rId30"/>
    <p:sldId id="306" r:id="rId31"/>
    <p:sldId id="310" r:id="rId32"/>
    <p:sldId id="334" r:id="rId33"/>
    <p:sldId id="313" r:id="rId34"/>
    <p:sldId id="314" r:id="rId35"/>
    <p:sldId id="347" r:id="rId36"/>
    <p:sldId id="339" r:id="rId37"/>
    <p:sldId id="340" r:id="rId38"/>
    <p:sldId id="341" r:id="rId39"/>
    <p:sldId id="342" r:id="rId40"/>
    <p:sldId id="343" r:id="rId41"/>
    <p:sldId id="344" r:id="rId42"/>
    <p:sldId id="345" r:id="rId43"/>
    <p:sldId id="346" r:id="rId44"/>
    <p:sldId id="352" r:id="rId45"/>
    <p:sldId id="351" r:id="rId46"/>
    <p:sldId id="350" r:id="rId47"/>
    <p:sldId id="319"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CA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3E3A0-29D4-4B7F-BF95-9F9ACC8E8A6A}"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ru-RU"/>
        </a:p>
      </dgm:t>
    </dgm:pt>
    <dgm:pt modelId="{436C24EE-554E-4A9A-BA2C-CDB6236E3039}">
      <dgm:prSet phldrT="[Текст]"/>
      <dgm:spPr/>
      <dgm:t>
        <a:bodyPr/>
        <a:lstStyle/>
        <a:p>
          <a:pPr algn="l"/>
          <a:r>
            <a:rPr lang="ru-RU" dirty="0" smtClean="0"/>
            <a:t>На основе данных по анатомии, физиологии, патологической физиологии и патологической анатомии сформировать у студентов знания об </a:t>
          </a:r>
          <a:r>
            <a:rPr lang="ru-RU" dirty="0" err="1" smtClean="0"/>
            <a:t>этиопатогенезе</a:t>
          </a:r>
          <a:r>
            <a:rPr lang="ru-RU" dirty="0" smtClean="0"/>
            <a:t> острого аппендицита и его осложнений.</a:t>
          </a:r>
          <a:endParaRPr lang="ru-RU" dirty="0"/>
        </a:p>
      </dgm:t>
    </dgm:pt>
    <dgm:pt modelId="{57928F4C-FC07-47B9-A517-D4F5156E7EBB}" type="parTrans" cxnId="{260C9961-545C-4DBE-8EA5-C9A5627B8B7F}">
      <dgm:prSet/>
      <dgm:spPr/>
      <dgm:t>
        <a:bodyPr/>
        <a:lstStyle/>
        <a:p>
          <a:pPr algn="l"/>
          <a:endParaRPr lang="ru-RU"/>
        </a:p>
      </dgm:t>
    </dgm:pt>
    <dgm:pt modelId="{A1EE23E8-7FEC-4BA9-A58F-539EFB9986CD}" type="sibTrans" cxnId="{260C9961-545C-4DBE-8EA5-C9A5627B8B7F}">
      <dgm:prSet/>
      <dgm:spPr/>
      <dgm:t>
        <a:bodyPr/>
        <a:lstStyle/>
        <a:p>
          <a:pPr algn="l"/>
          <a:endParaRPr lang="ru-RU"/>
        </a:p>
      </dgm:t>
    </dgm:pt>
    <dgm:pt modelId="{11C647D4-9D1E-40BB-B4F9-14104EC4A228}">
      <dgm:prSet phldrT="[Текст]" custT="1"/>
      <dgm:spPr/>
      <dgm:t>
        <a:bodyPr/>
        <a:lstStyle/>
        <a:p>
          <a:pPr algn="l"/>
          <a:r>
            <a:rPr lang="ru-RU" sz="1200" dirty="0" smtClean="0"/>
            <a:t>Ознакомить студентов с различными клиническими проявлениями острого аппендицита как в классическом варианте, так и при различных вариантах его расположения. Научить дифференциальной диагностике при остром аппендиците.</a:t>
          </a:r>
          <a:endParaRPr lang="ru-RU" sz="1200" dirty="0"/>
        </a:p>
      </dgm:t>
    </dgm:pt>
    <dgm:pt modelId="{0362E948-796F-4F79-8E1D-EDF0D44BCF88}" type="parTrans" cxnId="{AFAEA616-2433-4124-8BB8-D150DD43E82D}">
      <dgm:prSet/>
      <dgm:spPr/>
      <dgm:t>
        <a:bodyPr/>
        <a:lstStyle/>
        <a:p>
          <a:pPr algn="l"/>
          <a:endParaRPr lang="ru-RU"/>
        </a:p>
      </dgm:t>
    </dgm:pt>
    <dgm:pt modelId="{75B24614-2EDE-4B5A-84C5-706BC39E0012}" type="sibTrans" cxnId="{AFAEA616-2433-4124-8BB8-D150DD43E82D}">
      <dgm:prSet/>
      <dgm:spPr/>
      <dgm:t>
        <a:bodyPr/>
        <a:lstStyle/>
        <a:p>
          <a:pPr algn="l"/>
          <a:endParaRPr lang="ru-RU"/>
        </a:p>
      </dgm:t>
    </dgm:pt>
    <dgm:pt modelId="{51E6B590-D875-42BC-85D1-0CBE5F82FB20}">
      <dgm:prSet phldrT="[Текст]" custT="1"/>
      <dgm:spPr/>
      <dgm:t>
        <a:bodyPr/>
        <a:lstStyle/>
        <a:p>
          <a:pPr algn="l"/>
          <a:r>
            <a:rPr lang="ru-RU" sz="1400" dirty="0" smtClean="0"/>
            <a:t>Научить студентов выявлять симптомы острого аппендицита, его осложнений при </a:t>
          </a:r>
          <a:r>
            <a:rPr lang="ru-RU" sz="1400" dirty="0" err="1" smtClean="0"/>
            <a:t>физикальном</a:t>
          </a:r>
          <a:r>
            <a:rPr lang="ru-RU" sz="1400" dirty="0" smtClean="0"/>
            <a:t> обследовании больного.</a:t>
          </a:r>
          <a:endParaRPr lang="ru-RU" sz="1400" dirty="0"/>
        </a:p>
      </dgm:t>
    </dgm:pt>
    <dgm:pt modelId="{B387A8D3-0040-40B8-827C-C727E11B7723}" type="parTrans" cxnId="{54B0A9FE-A1C0-4D83-83D1-16AB21B96E80}">
      <dgm:prSet/>
      <dgm:spPr/>
      <dgm:t>
        <a:bodyPr/>
        <a:lstStyle/>
        <a:p>
          <a:pPr algn="l"/>
          <a:endParaRPr lang="ru-RU"/>
        </a:p>
      </dgm:t>
    </dgm:pt>
    <dgm:pt modelId="{87868C3A-118C-4300-9430-861844916C7C}" type="sibTrans" cxnId="{54B0A9FE-A1C0-4D83-83D1-16AB21B96E80}">
      <dgm:prSet/>
      <dgm:spPr/>
      <dgm:t>
        <a:bodyPr/>
        <a:lstStyle/>
        <a:p>
          <a:pPr algn="l"/>
          <a:endParaRPr lang="ru-RU"/>
        </a:p>
      </dgm:t>
    </dgm:pt>
    <dgm:pt modelId="{9CAC8FE0-3DF2-4832-8010-DFB9AC6412F9}">
      <dgm:prSet custT="1"/>
      <dgm:spPr/>
      <dgm:t>
        <a:bodyPr/>
        <a:lstStyle/>
        <a:p>
          <a:pPr algn="l"/>
          <a:r>
            <a:rPr lang="ru-RU" sz="1400" dirty="0" smtClean="0"/>
            <a:t>Показать значение традиционных и современных диагностических методов исследования.</a:t>
          </a:r>
          <a:endParaRPr lang="ru-RU" sz="1400" dirty="0"/>
        </a:p>
      </dgm:t>
    </dgm:pt>
    <dgm:pt modelId="{8552E6FF-E78A-404B-8425-68A221634471}" type="parTrans" cxnId="{F31E41DA-C710-4D3E-9AEB-DD47AB623482}">
      <dgm:prSet/>
      <dgm:spPr/>
      <dgm:t>
        <a:bodyPr/>
        <a:lstStyle/>
        <a:p>
          <a:pPr algn="l"/>
          <a:endParaRPr lang="ru-RU"/>
        </a:p>
      </dgm:t>
    </dgm:pt>
    <dgm:pt modelId="{4CEB8669-A5BC-4E54-A70E-DB5CA42D4DA4}" type="sibTrans" cxnId="{F31E41DA-C710-4D3E-9AEB-DD47AB623482}">
      <dgm:prSet/>
      <dgm:spPr/>
      <dgm:t>
        <a:bodyPr/>
        <a:lstStyle/>
        <a:p>
          <a:pPr algn="l"/>
          <a:endParaRPr lang="ru-RU"/>
        </a:p>
      </dgm:t>
    </dgm:pt>
    <dgm:pt modelId="{EE6C4E2C-2148-4D6E-B3B6-377080D7F128}">
      <dgm:prSet/>
      <dgm:spPr/>
      <dgm:t>
        <a:bodyPr/>
        <a:lstStyle/>
        <a:p>
          <a:pPr algn="l"/>
          <a:r>
            <a:rPr lang="ru-RU" dirty="0" smtClean="0"/>
            <a:t>Сформировать у студентов знания о существующих методах лечения острого аппендицита, при этом особо выделив современные мало-инвазивные методики.</a:t>
          </a:r>
          <a:endParaRPr lang="ru-RU" dirty="0"/>
        </a:p>
      </dgm:t>
    </dgm:pt>
    <dgm:pt modelId="{08195DD1-7AFB-410F-9B7A-2BC6D8FD1CE8}" type="parTrans" cxnId="{ED749B37-223A-446B-9E49-BA1EB7E835DD}">
      <dgm:prSet/>
      <dgm:spPr/>
      <dgm:t>
        <a:bodyPr/>
        <a:lstStyle/>
        <a:p>
          <a:pPr algn="l"/>
          <a:endParaRPr lang="ru-RU"/>
        </a:p>
      </dgm:t>
    </dgm:pt>
    <dgm:pt modelId="{F7B1D869-BF86-4094-8039-AB3354086C42}" type="sibTrans" cxnId="{ED749B37-223A-446B-9E49-BA1EB7E835DD}">
      <dgm:prSet/>
      <dgm:spPr/>
      <dgm:t>
        <a:bodyPr/>
        <a:lstStyle/>
        <a:p>
          <a:pPr algn="l"/>
          <a:endParaRPr lang="ru-RU"/>
        </a:p>
      </dgm:t>
    </dgm:pt>
    <dgm:pt modelId="{943E9411-CB52-4594-A33D-4331E3A0490F}" type="pres">
      <dgm:prSet presAssocID="{6393E3A0-29D4-4B7F-BF95-9F9ACC8E8A6A}" presName="outerComposite" presStyleCnt="0">
        <dgm:presLayoutVars>
          <dgm:chMax val="5"/>
          <dgm:dir/>
          <dgm:resizeHandles val="exact"/>
        </dgm:presLayoutVars>
      </dgm:prSet>
      <dgm:spPr/>
      <dgm:t>
        <a:bodyPr/>
        <a:lstStyle/>
        <a:p>
          <a:endParaRPr lang="ru-RU"/>
        </a:p>
      </dgm:t>
    </dgm:pt>
    <dgm:pt modelId="{6EFD3B22-F1CD-461B-89CE-2CBF04EE6113}" type="pres">
      <dgm:prSet presAssocID="{6393E3A0-29D4-4B7F-BF95-9F9ACC8E8A6A}" presName="dummyMaxCanvas" presStyleCnt="0">
        <dgm:presLayoutVars/>
      </dgm:prSet>
      <dgm:spPr/>
    </dgm:pt>
    <dgm:pt modelId="{27252B36-9A01-40E4-B83E-5E47498A5E3A}" type="pres">
      <dgm:prSet presAssocID="{6393E3A0-29D4-4B7F-BF95-9F9ACC8E8A6A}" presName="FiveNodes_1" presStyleLbl="node1" presStyleIdx="0" presStyleCnt="5">
        <dgm:presLayoutVars>
          <dgm:bulletEnabled val="1"/>
        </dgm:presLayoutVars>
      </dgm:prSet>
      <dgm:spPr/>
      <dgm:t>
        <a:bodyPr/>
        <a:lstStyle/>
        <a:p>
          <a:endParaRPr lang="ru-RU"/>
        </a:p>
      </dgm:t>
    </dgm:pt>
    <dgm:pt modelId="{532F2CBB-A31B-4534-91D7-18D8F37C8C61}" type="pres">
      <dgm:prSet presAssocID="{6393E3A0-29D4-4B7F-BF95-9F9ACC8E8A6A}" presName="FiveNodes_2" presStyleLbl="node1" presStyleIdx="1" presStyleCnt="5">
        <dgm:presLayoutVars>
          <dgm:bulletEnabled val="1"/>
        </dgm:presLayoutVars>
      </dgm:prSet>
      <dgm:spPr/>
      <dgm:t>
        <a:bodyPr/>
        <a:lstStyle/>
        <a:p>
          <a:endParaRPr lang="ru-RU"/>
        </a:p>
      </dgm:t>
    </dgm:pt>
    <dgm:pt modelId="{BE4BB8F6-2F94-4EBE-88C9-3E8A3F6B41B8}" type="pres">
      <dgm:prSet presAssocID="{6393E3A0-29D4-4B7F-BF95-9F9ACC8E8A6A}" presName="FiveNodes_3" presStyleLbl="node1" presStyleIdx="2" presStyleCnt="5">
        <dgm:presLayoutVars>
          <dgm:bulletEnabled val="1"/>
        </dgm:presLayoutVars>
      </dgm:prSet>
      <dgm:spPr/>
      <dgm:t>
        <a:bodyPr/>
        <a:lstStyle/>
        <a:p>
          <a:endParaRPr lang="ru-RU"/>
        </a:p>
      </dgm:t>
    </dgm:pt>
    <dgm:pt modelId="{B9CB6DE7-FD9E-4A1A-89C7-9E43F9703747}" type="pres">
      <dgm:prSet presAssocID="{6393E3A0-29D4-4B7F-BF95-9F9ACC8E8A6A}" presName="FiveNodes_4" presStyleLbl="node1" presStyleIdx="3" presStyleCnt="5">
        <dgm:presLayoutVars>
          <dgm:bulletEnabled val="1"/>
        </dgm:presLayoutVars>
      </dgm:prSet>
      <dgm:spPr/>
      <dgm:t>
        <a:bodyPr/>
        <a:lstStyle/>
        <a:p>
          <a:endParaRPr lang="ru-RU"/>
        </a:p>
      </dgm:t>
    </dgm:pt>
    <dgm:pt modelId="{5952793D-4B6D-49F5-AD62-CBCE67F2A79A}" type="pres">
      <dgm:prSet presAssocID="{6393E3A0-29D4-4B7F-BF95-9F9ACC8E8A6A}" presName="FiveNodes_5" presStyleLbl="node1" presStyleIdx="4" presStyleCnt="5">
        <dgm:presLayoutVars>
          <dgm:bulletEnabled val="1"/>
        </dgm:presLayoutVars>
      </dgm:prSet>
      <dgm:spPr/>
      <dgm:t>
        <a:bodyPr/>
        <a:lstStyle/>
        <a:p>
          <a:endParaRPr lang="ru-RU"/>
        </a:p>
      </dgm:t>
    </dgm:pt>
    <dgm:pt modelId="{F10722E9-0B8D-4F9C-81C6-77AC47652219}" type="pres">
      <dgm:prSet presAssocID="{6393E3A0-29D4-4B7F-BF95-9F9ACC8E8A6A}" presName="FiveConn_1-2" presStyleLbl="fgAccFollowNode1" presStyleIdx="0" presStyleCnt="4">
        <dgm:presLayoutVars>
          <dgm:bulletEnabled val="1"/>
        </dgm:presLayoutVars>
      </dgm:prSet>
      <dgm:spPr/>
      <dgm:t>
        <a:bodyPr/>
        <a:lstStyle/>
        <a:p>
          <a:endParaRPr lang="ru-RU"/>
        </a:p>
      </dgm:t>
    </dgm:pt>
    <dgm:pt modelId="{B8CF225E-66CF-4BCD-B598-D740C45A5369}" type="pres">
      <dgm:prSet presAssocID="{6393E3A0-29D4-4B7F-BF95-9F9ACC8E8A6A}" presName="FiveConn_2-3" presStyleLbl="fgAccFollowNode1" presStyleIdx="1" presStyleCnt="4">
        <dgm:presLayoutVars>
          <dgm:bulletEnabled val="1"/>
        </dgm:presLayoutVars>
      </dgm:prSet>
      <dgm:spPr/>
      <dgm:t>
        <a:bodyPr/>
        <a:lstStyle/>
        <a:p>
          <a:endParaRPr lang="ru-RU"/>
        </a:p>
      </dgm:t>
    </dgm:pt>
    <dgm:pt modelId="{6381403B-DDF8-46E5-AD09-AB303FAE3DA3}" type="pres">
      <dgm:prSet presAssocID="{6393E3A0-29D4-4B7F-BF95-9F9ACC8E8A6A}" presName="FiveConn_3-4" presStyleLbl="fgAccFollowNode1" presStyleIdx="2" presStyleCnt="4">
        <dgm:presLayoutVars>
          <dgm:bulletEnabled val="1"/>
        </dgm:presLayoutVars>
      </dgm:prSet>
      <dgm:spPr/>
      <dgm:t>
        <a:bodyPr/>
        <a:lstStyle/>
        <a:p>
          <a:endParaRPr lang="ru-RU"/>
        </a:p>
      </dgm:t>
    </dgm:pt>
    <dgm:pt modelId="{76684984-4C1F-4727-8157-B99EBA112993}" type="pres">
      <dgm:prSet presAssocID="{6393E3A0-29D4-4B7F-BF95-9F9ACC8E8A6A}" presName="FiveConn_4-5" presStyleLbl="fgAccFollowNode1" presStyleIdx="3" presStyleCnt="4">
        <dgm:presLayoutVars>
          <dgm:bulletEnabled val="1"/>
        </dgm:presLayoutVars>
      </dgm:prSet>
      <dgm:spPr/>
      <dgm:t>
        <a:bodyPr/>
        <a:lstStyle/>
        <a:p>
          <a:endParaRPr lang="ru-RU"/>
        </a:p>
      </dgm:t>
    </dgm:pt>
    <dgm:pt modelId="{4018220B-70EB-49D4-8D26-14E15233E141}" type="pres">
      <dgm:prSet presAssocID="{6393E3A0-29D4-4B7F-BF95-9F9ACC8E8A6A}" presName="FiveNodes_1_text" presStyleLbl="node1" presStyleIdx="4" presStyleCnt="5">
        <dgm:presLayoutVars>
          <dgm:bulletEnabled val="1"/>
        </dgm:presLayoutVars>
      </dgm:prSet>
      <dgm:spPr/>
      <dgm:t>
        <a:bodyPr/>
        <a:lstStyle/>
        <a:p>
          <a:endParaRPr lang="ru-RU"/>
        </a:p>
      </dgm:t>
    </dgm:pt>
    <dgm:pt modelId="{54BD8315-3361-4452-8665-91E733ED2F19}" type="pres">
      <dgm:prSet presAssocID="{6393E3A0-29D4-4B7F-BF95-9F9ACC8E8A6A}" presName="FiveNodes_2_text" presStyleLbl="node1" presStyleIdx="4" presStyleCnt="5">
        <dgm:presLayoutVars>
          <dgm:bulletEnabled val="1"/>
        </dgm:presLayoutVars>
      </dgm:prSet>
      <dgm:spPr/>
      <dgm:t>
        <a:bodyPr/>
        <a:lstStyle/>
        <a:p>
          <a:endParaRPr lang="ru-RU"/>
        </a:p>
      </dgm:t>
    </dgm:pt>
    <dgm:pt modelId="{1E26EEA2-873E-40D6-8E8A-8727E6423676}" type="pres">
      <dgm:prSet presAssocID="{6393E3A0-29D4-4B7F-BF95-9F9ACC8E8A6A}" presName="FiveNodes_3_text" presStyleLbl="node1" presStyleIdx="4" presStyleCnt="5">
        <dgm:presLayoutVars>
          <dgm:bulletEnabled val="1"/>
        </dgm:presLayoutVars>
      </dgm:prSet>
      <dgm:spPr/>
      <dgm:t>
        <a:bodyPr/>
        <a:lstStyle/>
        <a:p>
          <a:endParaRPr lang="ru-RU"/>
        </a:p>
      </dgm:t>
    </dgm:pt>
    <dgm:pt modelId="{8E79AD74-B270-4EE7-B57C-7424618B9812}" type="pres">
      <dgm:prSet presAssocID="{6393E3A0-29D4-4B7F-BF95-9F9ACC8E8A6A}" presName="FiveNodes_4_text" presStyleLbl="node1" presStyleIdx="4" presStyleCnt="5">
        <dgm:presLayoutVars>
          <dgm:bulletEnabled val="1"/>
        </dgm:presLayoutVars>
      </dgm:prSet>
      <dgm:spPr/>
      <dgm:t>
        <a:bodyPr/>
        <a:lstStyle/>
        <a:p>
          <a:endParaRPr lang="ru-RU"/>
        </a:p>
      </dgm:t>
    </dgm:pt>
    <dgm:pt modelId="{0025BDA0-62CF-40AD-ADAA-8A1E59394B33}" type="pres">
      <dgm:prSet presAssocID="{6393E3A0-29D4-4B7F-BF95-9F9ACC8E8A6A}" presName="FiveNodes_5_text" presStyleLbl="node1" presStyleIdx="4" presStyleCnt="5">
        <dgm:presLayoutVars>
          <dgm:bulletEnabled val="1"/>
        </dgm:presLayoutVars>
      </dgm:prSet>
      <dgm:spPr/>
      <dgm:t>
        <a:bodyPr/>
        <a:lstStyle/>
        <a:p>
          <a:endParaRPr lang="ru-RU"/>
        </a:p>
      </dgm:t>
    </dgm:pt>
  </dgm:ptLst>
  <dgm:cxnLst>
    <dgm:cxn modelId="{0C170D22-1A23-4BAD-8C61-E901C86E8845}" type="presOf" srcId="{51E6B590-D875-42BC-85D1-0CBE5F82FB20}" destId="{BE4BB8F6-2F94-4EBE-88C9-3E8A3F6B41B8}" srcOrd="0" destOrd="0" presId="urn:microsoft.com/office/officeart/2005/8/layout/vProcess5"/>
    <dgm:cxn modelId="{E979A34E-DDFF-4338-86A2-980666A0C57F}" type="presOf" srcId="{9CAC8FE0-3DF2-4832-8010-DFB9AC6412F9}" destId="{8E79AD74-B270-4EE7-B57C-7424618B9812}" srcOrd="1" destOrd="0" presId="urn:microsoft.com/office/officeart/2005/8/layout/vProcess5"/>
    <dgm:cxn modelId="{32C5A650-13FB-40E2-BCD5-CA781F78467F}" type="presOf" srcId="{9CAC8FE0-3DF2-4832-8010-DFB9AC6412F9}" destId="{B9CB6DE7-FD9E-4A1A-89C7-9E43F9703747}" srcOrd="0" destOrd="0" presId="urn:microsoft.com/office/officeart/2005/8/layout/vProcess5"/>
    <dgm:cxn modelId="{260C9961-545C-4DBE-8EA5-C9A5627B8B7F}" srcId="{6393E3A0-29D4-4B7F-BF95-9F9ACC8E8A6A}" destId="{436C24EE-554E-4A9A-BA2C-CDB6236E3039}" srcOrd="0" destOrd="0" parTransId="{57928F4C-FC07-47B9-A517-D4F5156E7EBB}" sibTransId="{A1EE23E8-7FEC-4BA9-A58F-539EFB9986CD}"/>
    <dgm:cxn modelId="{A6C8BF96-AF03-4C1B-8467-31B7DD708D53}" type="presOf" srcId="{EE6C4E2C-2148-4D6E-B3B6-377080D7F128}" destId="{5952793D-4B6D-49F5-AD62-CBCE67F2A79A}" srcOrd="0" destOrd="0" presId="urn:microsoft.com/office/officeart/2005/8/layout/vProcess5"/>
    <dgm:cxn modelId="{3CAEB6D0-4561-4B59-9256-45A50DEC0FDC}" type="presOf" srcId="{75B24614-2EDE-4B5A-84C5-706BC39E0012}" destId="{B8CF225E-66CF-4BCD-B598-D740C45A5369}" srcOrd="0" destOrd="0" presId="urn:microsoft.com/office/officeart/2005/8/layout/vProcess5"/>
    <dgm:cxn modelId="{AFAEA616-2433-4124-8BB8-D150DD43E82D}" srcId="{6393E3A0-29D4-4B7F-BF95-9F9ACC8E8A6A}" destId="{11C647D4-9D1E-40BB-B4F9-14104EC4A228}" srcOrd="1" destOrd="0" parTransId="{0362E948-796F-4F79-8E1D-EDF0D44BCF88}" sibTransId="{75B24614-2EDE-4B5A-84C5-706BC39E0012}"/>
    <dgm:cxn modelId="{37030194-CFCE-404F-87F2-F65F93F1D746}" type="presOf" srcId="{A1EE23E8-7FEC-4BA9-A58F-539EFB9986CD}" destId="{F10722E9-0B8D-4F9C-81C6-77AC47652219}" srcOrd="0" destOrd="0" presId="urn:microsoft.com/office/officeart/2005/8/layout/vProcess5"/>
    <dgm:cxn modelId="{6C06AC05-91AC-458F-BFA4-6E9900A6A3E7}" type="presOf" srcId="{6393E3A0-29D4-4B7F-BF95-9F9ACC8E8A6A}" destId="{943E9411-CB52-4594-A33D-4331E3A0490F}" srcOrd="0" destOrd="0" presId="urn:microsoft.com/office/officeart/2005/8/layout/vProcess5"/>
    <dgm:cxn modelId="{F31E41DA-C710-4D3E-9AEB-DD47AB623482}" srcId="{6393E3A0-29D4-4B7F-BF95-9F9ACC8E8A6A}" destId="{9CAC8FE0-3DF2-4832-8010-DFB9AC6412F9}" srcOrd="3" destOrd="0" parTransId="{8552E6FF-E78A-404B-8425-68A221634471}" sibTransId="{4CEB8669-A5BC-4E54-A70E-DB5CA42D4DA4}"/>
    <dgm:cxn modelId="{DC071680-BBE4-4B99-96FA-524F087091A8}" type="presOf" srcId="{87868C3A-118C-4300-9430-861844916C7C}" destId="{6381403B-DDF8-46E5-AD09-AB303FAE3DA3}" srcOrd="0" destOrd="0" presId="urn:microsoft.com/office/officeart/2005/8/layout/vProcess5"/>
    <dgm:cxn modelId="{79DC7D6E-D241-4315-832A-B7AFB3F6446F}" type="presOf" srcId="{4CEB8669-A5BC-4E54-A70E-DB5CA42D4DA4}" destId="{76684984-4C1F-4727-8157-B99EBA112993}" srcOrd="0" destOrd="0" presId="urn:microsoft.com/office/officeart/2005/8/layout/vProcess5"/>
    <dgm:cxn modelId="{CA6EFE53-B67A-4BA2-8F73-A03191413DF7}" type="presOf" srcId="{436C24EE-554E-4A9A-BA2C-CDB6236E3039}" destId="{4018220B-70EB-49D4-8D26-14E15233E141}" srcOrd="1" destOrd="0" presId="urn:microsoft.com/office/officeart/2005/8/layout/vProcess5"/>
    <dgm:cxn modelId="{ED749B37-223A-446B-9E49-BA1EB7E835DD}" srcId="{6393E3A0-29D4-4B7F-BF95-9F9ACC8E8A6A}" destId="{EE6C4E2C-2148-4D6E-B3B6-377080D7F128}" srcOrd="4" destOrd="0" parTransId="{08195DD1-7AFB-410F-9B7A-2BC6D8FD1CE8}" sibTransId="{F7B1D869-BF86-4094-8039-AB3354086C42}"/>
    <dgm:cxn modelId="{54B0A9FE-A1C0-4D83-83D1-16AB21B96E80}" srcId="{6393E3A0-29D4-4B7F-BF95-9F9ACC8E8A6A}" destId="{51E6B590-D875-42BC-85D1-0CBE5F82FB20}" srcOrd="2" destOrd="0" parTransId="{B387A8D3-0040-40B8-827C-C727E11B7723}" sibTransId="{87868C3A-118C-4300-9430-861844916C7C}"/>
    <dgm:cxn modelId="{2EEFC63B-5CE9-4037-B660-59E9185DD3AD}" type="presOf" srcId="{11C647D4-9D1E-40BB-B4F9-14104EC4A228}" destId="{54BD8315-3361-4452-8665-91E733ED2F19}" srcOrd="1" destOrd="0" presId="urn:microsoft.com/office/officeart/2005/8/layout/vProcess5"/>
    <dgm:cxn modelId="{48167CD7-2A46-48A9-BB35-6C1CE4650D2E}" type="presOf" srcId="{436C24EE-554E-4A9A-BA2C-CDB6236E3039}" destId="{27252B36-9A01-40E4-B83E-5E47498A5E3A}" srcOrd="0" destOrd="0" presId="urn:microsoft.com/office/officeart/2005/8/layout/vProcess5"/>
    <dgm:cxn modelId="{D0F8FA87-CF69-4EB8-B362-9C75A61B73C9}" type="presOf" srcId="{51E6B590-D875-42BC-85D1-0CBE5F82FB20}" destId="{1E26EEA2-873E-40D6-8E8A-8727E6423676}" srcOrd="1" destOrd="0" presId="urn:microsoft.com/office/officeart/2005/8/layout/vProcess5"/>
    <dgm:cxn modelId="{F472C9AF-8B71-4A2C-A528-0638060D8A59}" type="presOf" srcId="{11C647D4-9D1E-40BB-B4F9-14104EC4A228}" destId="{532F2CBB-A31B-4534-91D7-18D8F37C8C61}" srcOrd="0" destOrd="0" presId="urn:microsoft.com/office/officeart/2005/8/layout/vProcess5"/>
    <dgm:cxn modelId="{5264D855-A3F1-47B3-BC94-131808FCD53F}" type="presOf" srcId="{EE6C4E2C-2148-4D6E-B3B6-377080D7F128}" destId="{0025BDA0-62CF-40AD-ADAA-8A1E59394B33}" srcOrd="1" destOrd="0" presId="urn:microsoft.com/office/officeart/2005/8/layout/vProcess5"/>
    <dgm:cxn modelId="{D7587928-3CF8-4AE4-B125-51E537022016}" type="presParOf" srcId="{943E9411-CB52-4594-A33D-4331E3A0490F}" destId="{6EFD3B22-F1CD-461B-89CE-2CBF04EE6113}" srcOrd="0" destOrd="0" presId="urn:microsoft.com/office/officeart/2005/8/layout/vProcess5"/>
    <dgm:cxn modelId="{E005A4F8-09E2-47C0-B95B-584246E6C33C}" type="presParOf" srcId="{943E9411-CB52-4594-A33D-4331E3A0490F}" destId="{27252B36-9A01-40E4-B83E-5E47498A5E3A}" srcOrd="1" destOrd="0" presId="urn:microsoft.com/office/officeart/2005/8/layout/vProcess5"/>
    <dgm:cxn modelId="{293C4D42-5D3B-4FA2-9F2E-DAB04E2ADEBF}" type="presParOf" srcId="{943E9411-CB52-4594-A33D-4331E3A0490F}" destId="{532F2CBB-A31B-4534-91D7-18D8F37C8C61}" srcOrd="2" destOrd="0" presId="urn:microsoft.com/office/officeart/2005/8/layout/vProcess5"/>
    <dgm:cxn modelId="{67B1401D-1C72-471C-8E5C-229838DE6122}" type="presParOf" srcId="{943E9411-CB52-4594-A33D-4331E3A0490F}" destId="{BE4BB8F6-2F94-4EBE-88C9-3E8A3F6B41B8}" srcOrd="3" destOrd="0" presId="urn:microsoft.com/office/officeart/2005/8/layout/vProcess5"/>
    <dgm:cxn modelId="{69719D39-D6A0-48CD-9CA6-AF809A684670}" type="presParOf" srcId="{943E9411-CB52-4594-A33D-4331E3A0490F}" destId="{B9CB6DE7-FD9E-4A1A-89C7-9E43F9703747}" srcOrd="4" destOrd="0" presId="urn:microsoft.com/office/officeart/2005/8/layout/vProcess5"/>
    <dgm:cxn modelId="{C60250B0-B866-474F-B20D-59DD837FD640}" type="presParOf" srcId="{943E9411-CB52-4594-A33D-4331E3A0490F}" destId="{5952793D-4B6D-49F5-AD62-CBCE67F2A79A}" srcOrd="5" destOrd="0" presId="urn:microsoft.com/office/officeart/2005/8/layout/vProcess5"/>
    <dgm:cxn modelId="{E4571448-AF5D-4D66-BF34-5188BCA684ED}" type="presParOf" srcId="{943E9411-CB52-4594-A33D-4331E3A0490F}" destId="{F10722E9-0B8D-4F9C-81C6-77AC47652219}" srcOrd="6" destOrd="0" presId="urn:microsoft.com/office/officeart/2005/8/layout/vProcess5"/>
    <dgm:cxn modelId="{44BA0EF7-C6A3-459A-831E-83556D440309}" type="presParOf" srcId="{943E9411-CB52-4594-A33D-4331E3A0490F}" destId="{B8CF225E-66CF-4BCD-B598-D740C45A5369}" srcOrd="7" destOrd="0" presId="urn:microsoft.com/office/officeart/2005/8/layout/vProcess5"/>
    <dgm:cxn modelId="{2A981310-2D6A-47D5-A28E-1BF4D874C67D}" type="presParOf" srcId="{943E9411-CB52-4594-A33D-4331E3A0490F}" destId="{6381403B-DDF8-46E5-AD09-AB303FAE3DA3}" srcOrd="8" destOrd="0" presId="urn:microsoft.com/office/officeart/2005/8/layout/vProcess5"/>
    <dgm:cxn modelId="{EDD9357C-157B-4880-840B-1FF5ED9DA291}" type="presParOf" srcId="{943E9411-CB52-4594-A33D-4331E3A0490F}" destId="{76684984-4C1F-4727-8157-B99EBA112993}" srcOrd="9" destOrd="0" presId="urn:microsoft.com/office/officeart/2005/8/layout/vProcess5"/>
    <dgm:cxn modelId="{C87AC6E6-2F17-4D3D-A003-D6E5FAA16A0B}" type="presParOf" srcId="{943E9411-CB52-4594-A33D-4331E3A0490F}" destId="{4018220B-70EB-49D4-8D26-14E15233E141}" srcOrd="10" destOrd="0" presId="urn:microsoft.com/office/officeart/2005/8/layout/vProcess5"/>
    <dgm:cxn modelId="{8A279B09-34DB-486F-B5C2-C8D7B9E3A24B}" type="presParOf" srcId="{943E9411-CB52-4594-A33D-4331E3A0490F}" destId="{54BD8315-3361-4452-8665-91E733ED2F19}" srcOrd="11" destOrd="0" presId="urn:microsoft.com/office/officeart/2005/8/layout/vProcess5"/>
    <dgm:cxn modelId="{AA7534B5-6458-41C5-80E8-7273F76C0230}" type="presParOf" srcId="{943E9411-CB52-4594-A33D-4331E3A0490F}" destId="{1E26EEA2-873E-40D6-8E8A-8727E6423676}" srcOrd="12" destOrd="0" presId="urn:microsoft.com/office/officeart/2005/8/layout/vProcess5"/>
    <dgm:cxn modelId="{AB1E2D97-1C21-4BB4-AA6F-95FE6E4D47D1}" type="presParOf" srcId="{943E9411-CB52-4594-A33D-4331E3A0490F}" destId="{8E79AD74-B270-4EE7-B57C-7424618B9812}" srcOrd="13" destOrd="0" presId="urn:microsoft.com/office/officeart/2005/8/layout/vProcess5"/>
    <dgm:cxn modelId="{A2E39B99-4D83-4942-8E9E-9CAB379E86CB}" type="presParOf" srcId="{943E9411-CB52-4594-A33D-4331E3A0490F}" destId="{0025BDA0-62CF-40AD-ADAA-8A1E59394B3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510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196341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5EC0C6-11AB-4A7F-B37E-B786C021A09C}"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776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1536826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5EC0C6-11AB-4A7F-B37E-B786C021A09C}"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49385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3032424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153189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58529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96" name="Picture 24" descr="bar_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981200"/>
            <a:ext cx="9347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bwMode="gray">
          <a:xfrm>
            <a:off x="508000" y="2187576"/>
            <a:ext cx="8026400" cy="708025"/>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defRPr sz="4000">
                <a:solidFill>
                  <a:srgbClr val="000000"/>
                </a:solidFill>
              </a:defRPr>
            </a:lvl1pPr>
          </a:lstStyle>
          <a:p>
            <a:pPr lvl="0"/>
            <a:r>
              <a:rPr lang="ru-RU" noProof="0" smtClean="0"/>
              <a:t>Образец заголовка</a:t>
            </a:r>
            <a:endParaRPr lang="en-US" noProof="0" smtClean="0"/>
          </a:p>
        </p:txBody>
      </p:sp>
      <p:sp>
        <p:nvSpPr>
          <p:cNvPr id="3075" name="Rectangle 3"/>
          <p:cNvSpPr>
            <a:spLocks noGrp="1" noChangeArrowheads="1"/>
          </p:cNvSpPr>
          <p:nvPr>
            <p:ph type="subTitle" idx="1"/>
          </p:nvPr>
        </p:nvSpPr>
        <p:spPr bwMode="gray">
          <a:xfrm>
            <a:off x="5181600" y="4953000"/>
            <a:ext cx="4572000" cy="457200"/>
          </a:xfrm>
        </p:spPr>
        <p:txBody>
          <a:bodyPr/>
          <a:lstStyle>
            <a:lvl1pPr marL="0" indent="0">
              <a:buFont typeface="Wingdings" panose="05000000000000000000" pitchFamily="2" charset="2"/>
              <a:buNone/>
              <a:defRPr sz="1800"/>
            </a:lvl1pPr>
          </a:lstStyle>
          <a:p>
            <a:pPr lvl="0"/>
            <a:r>
              <a:rPr lang="ru-RU" noProof="0" smtClean="0"/>
              <a:t>Образец подзаголовка</a:t>
            </a:r>
            <a:endParaRPr lang="en-US" noProof="0" smtClean="0"/>
          </a:p>
        </p:txBody>
      </p:sp>
      <p:sp>
        <p:nvSpPr>
          <p:cNvPr id="3076" name="Rectangle 4"/>
          <p:cNvSpPr>
            <a:spLocks noGrp="1" noChangeArrowheads="1"/>
          </p:cNvSpPr>
          <p:nvPr>
            <p:ph type="dt" sz="half" idx="2"/>
          </p:nvPr>
        </p:nvSpPr>
        <p:spPr bwMode="gray">
          <a:xfrm>
            <a:off x="609600" y="6553200"/>
            <a:ext cx="2844800" cy="171450"/>
          </a:xfrm>
        </p:spPr>
        <p:txBody>
          <a:bodyPr/>
          <a:lstStyle>
            <a:lvl1pPr>
              <a:defRPr sz="1200"/>
            </a:lvl1pPr>
          </a:lstStyle>
          <a:p>
            <a:endParaRPr lang="en-US">
              <a:solidFill>
                <a:srgbClr val="FFFFFF"/>
              </a:solidFill>
            </a:endParaRPr>
          </a:p>
        </p:txBody>
      </p:sp>
      <p:sp>
        <p:nvSpPr>
          <p:cNvPr id="3078" name="Rectangle 6"/>
          <p:cNvSpPr>
            <a:spLocks noGrp="1" noChangeArrowheads="1"/>
          </p:cNvSpPr>
          <p:nvPr>
            <p:ph type="sldNum" sz="quarter" idx="4"/>
          </p:nvPr>
        </p:nvSpPr>
        <p:spPr bwMode="gray">
          <a:xfrm>
            <a:off x="8737600" y="6610350"/>
            <a:ext cx="2844800" cy="171450"/>
          </a:xfrm>
        </p:spPr>
        <p:txBody>
          <a:bodyPr/>
          <a:lstStyle>
            <a:lvl1pPr>
              <a:defRPr sz="1200"/>
            </a:lvl1pPr>
          </a:lstStyle>
          <a:p>
            <a:fld id="{DD2CE798-95D7-40FA-8C6E-AF306AABA9A8}" type="slidenum">
              <a:rPr lang="en-US">
                <a:solidFill>
                  <a:srgbClr val="FFFFFF"/>
                </a:solidFill>
              </a:rPr>
              <a:pPr/>
              <a:t>‹#›</a:t>
            </a:fld>
            <a:endParaRPr lang="en-US">
              <a:solidFill>
                <a:srgbClr val="FFFFFF"/>
              </a:solidFill>
            </a:endParaRPr>
          </a:p>
        </p:txBody>
      </p:sp>
      <p:sp>
        <p:nvSpPr>
          <p:cNvPr id="3092" name="Text Box 20"/>
          <p:cNvSpPr txBox="1">
            <a:spLocks noChangeArrowheads="1"/>
          </p:cNvSpPr>
          <p:nvPr/>
        </p:nvSpPr>
        <p:spPr bwMode="gray">
          <a:xfrm>
            <a:off x="406400" y="471488"/>
            <a:ext cx="184573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fontAlgn="base">
              <a:spcBef>
                <a:spcPct val="0"/>
              </a:spcBef>
              <a:spcAft>
                <a:spcPct val="0"/>
              </a:spcAft>
            </a:pPr>
            <a:r>
              <a:rPr lang="en-US" sz="2800" b="1" i="1" smtClean="0">
                <a:solidFill>
                  <a:srgbClr val="023888"/>
                </a:solidFill>
              </a:rPr>
              <a:t>LOGO</a:t>
            </a:r>
          </a:p>
        </p:txBody>
      </p:sp>
    </p:spTree>
    <p:extLst>
      <p:ext uri="{BB962C8B-B14F-4D97-AF65-F5344CB8AC3E}">
        <p14:creationId xmlns:p14="http://schemas.microsoft.com/office/powerpoint/2010/main" val="27510062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500CF90-66AB-484C-BCF2-38F232A9263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415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3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35509423-AB79-4D60-9F9D-81E95C0CA7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407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3356502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8000" y="1371600"/>
            <a:ext cx="54356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46800" y="1371600"/>
            <a:ext cx="5435600" cy="5029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27C382A6-4470-46CF-826B-09643541B0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9582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7" y="365126"/>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40318" y="2505075"/>
            <a:ext cx="5158316"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71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solidFill>
                <a:srgbClr val="FFFFFF"/>
              </a:solidFill>
            </a:endParaRPr>
          </a:p>
        </p:txBody>
      </p:sp>
      <p:sp>
        <p:nvSpPr>
          <p:cNvPr id="8" name="Нижний колонтитул 7"/>
          <p:cNvSpPr>
            <a:spLocks noGrp="1"/>
          </p:cNvSpPr>
          <p:nvPr>
            <p:ph type="ftr" sz="quarter" idx="11"/>
          </p:nvPr>
        </p:nvSpPr>
        <p:spPr/>
        <p:txBody>
          <a:bodyPr/>
          <a:lstStyle>
            <a:lvl1pPr>
              <a:defRPr/>
            </a:lvl1pPr>
          </a:lstStyle>
          <a:p>
            <a:endParaRPr lang="en-US">
              <a:solidFill>
                <a:srgbClr val="FFFFFF"/>
              </a:solidFill>
            </a:endParaRPr>
          </a:p>
        </p:txBody>
      </p:sp>
      <p:sp>
        <p:nvSpPr>
          <p:cNvPr id="9" name="Номер слайда 8"/>
          <p:cNvSpPr>
            <a:spLocks noGrp="1"/>
          </p:cNvSpPr>
          <p:nvPr>
            <p:ph type="sldNum" sz="quarter" idx="12"/>
          </p:nvPr>
        </p:nvSpPr>
        <p:spPr/>
        <p:txBody>
          <a:bodyPr/>
          <a:lstStyle>
            <a:lvl1pPr>
              <a:defRPr/>
            </a:lvl1pPr>
          </a:lstStyle>
          <a:p>
            <a:fld id="{5CF3E9BA-6045-4C76-9F25-534E5F1EF9B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4903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solidFill>
                <a:srgbClr val="FFFFFF"/>
              </a:solidFill>
            </a:endParaRPr>
          </a:p>
        </p:txBody>
      </p:sp>
      <p:sp>
        <p:nvSpPr>
          <p:cNvPr id="4" name="Нижний колонтитул 3"/>
          <p:cNvSpPr>
            <a:spLocks noGrp="1"/>
          </p:cNvSpPr>
          <p:nvPr>
            <p:ph type="ftr" sz="quarter" idx="11"/>
          </p:nvPr>
        </p:nvSpPr>
        <p:spPr/>
        <p:txBody>
          <a:bodyPr/>
          <a:lstStyle>
            <a:lvl1pPr>
              <a:defRPr/>
            </a:lvl1pPr>
          </a:lstStyle>
          <a:p>
            <a:endParaRPr lang="en-US">
              <a:solidFill>
                <a:srgbClr val="FFFFFF"/>
              </a:solidFill>
            </a:endParaRPr>
          </a:p>
        </p:txBody>
      </p:sp>
      <p:sp>
        <p:nvSpPr>
          <p:cNvPr id="5" name="Номер слайда 4"/>
          <p:cNvSpPr>
            <a:spLocks noGrp="1"/>
          </p:cNvSpPr>
          <p:nvPr>
            <p:ph type="sldNum" sz="quarter" idx="12"/>
          </p:nvPr>
        </p:nvSpPr>
        <p:spPr/>
        <p:txBody>
          <a:bodyPr/>
          <a:lstStyle>
            <a:lvl1pPr>
              <a:defRPr/>
            </a:lvl1pPr>
          </a:lstStyle>
          <a:p>
            <a:fld id="{349367F9-FAC3-4108-8A5C-C04C905FC51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3171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solidFill>
                <a:srgbClr val="FFFFFF"/>
              </a:solidFill>
            </a:endParaRPr>
          </a:p>
        </p:txBody>
      </p:sp>
      <p:sp>
        <p:nvSpPr>
          <p:cNvPr id="3" name="Нижний колонтитул 2"/>
          <p:cNvSpPr>
            <a:spLocks noGrp="1"/>
          </p:cNvSpPr>
          <p:nvPr>
            <p:ph type="ftr" sz="quarter" idx="11"/>
          </p:nvPr>
        </p:nvSpPr>
        <p:spPr/>
        <p:txBody>
          <a:bodyPr/>
          <a:lstStyle>
            <a:lvl1pPr>
              <a:defRPr/>
            </a:lvl1pPr>
          </a:lstStyle>
          <a:p>
            <a:endParaRPr lang="en-US">
              <a:solidFill>
                <a:srgbClr val="FFFFFF"/>
              </a:solidFill>
            </a:endParaRPr>
          </a:p>
        </p:txBody>
      </p:sp>
      <p:sp>
        <p:nvSpPr>
          <p:cNvPr id="4" name="Номер слайда 3"/>
          <p:cNvSpPr>
            <a:spLocks noGrp="1"/>
          </p:cNvSpPr>
          <p:nvPr>
            <p:ph type="sldNum" sz="quarter" idx="12"/>
          </p:nvPr>
        </p:nvSpPr>
        <p:spPr/>
        <p:txBody>
          <a:bodyPr/>
          <a:lstStyle>
            <a:lvl1pPr>
              <a:defRPr/>
            </a:lvl1pPr>
          </a:lstStyle>
          <a:p>
            <a:fld id="{79DDE45E-0548-4CFD-990F-F0068B1DCC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81455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6E6C25C8-F441-4908-9622-D4A30610423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656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0318" y="457200"/>
            <a:ext cx="393276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solidFill>
                <a:srgbClr val="FFFFFF"/>
              </a:solidFill>
            </a:endParaRPr>
          </a:p>
        </p:txBody>
      </p:sp>
      <p:sp>
        <p:nvSpPr>
          <p:cNvPr id="6" name="Нижний колонтитул 5"/>
          <p:cNvSpPr>
            <a:spLocks noGrp="1"/>
          </p:cNvSpPr>
          <p:nvPr>
            <p:ph type="ftr" sz="quarter" idx="11"/>
          </p:nvPr>
        </p:nvSpPr>
        <p:spPr/>
        <p:txBody>
          <a:bodyPr/>
          <a:lstStyle>
            <a:lvl1pPr>
              <a:defRPr/>
            </a:lvl1pPr>
          </a:lstStyle>
          <a:p>
            <a:endParaRPr lang="en-US">
              <a:solidFill>
                <a:srgbClr val="FFFFFF"/>
              </a:solidFill>
            </a:endParaRPr>
          </a:p>
        </p:txBody>
      </p:sp>
      <p:sp>
        <p:nvSpPr>
          <p:cNvPr id="7" name="Номер слайда 6"/>
          <p:cNvSpPr>
            <a:spLocks noGrp="1"/>
          </p:cNvSpPr>
          <p:nvPr>
            <p:ph type="sldNum" sz="quarter" idx="12"/>
          </p:nvPr>
        </p:nvSpPr>
        <p:spPr/>
        <p:txBody>
          <a:bodyPr/>
          <a:lstStyle>
            <a:lvl1pPr>
              <a:defRPr/>
            </a:lvl1pPr>
          </a:lstStyle>
          <a:p>
            <a:fld id="{6B9846F1-A0B5-4208-A210-DA1A981CC2F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3187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D3EF386B-08DE-4E83-8FD8-20E2ADB959F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3074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13800" y="504826"/>
            <a:ext cx="2768600" cy="5895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8000" y="504826"/>
            <a:ext cx="8102600" cy="5895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p:txBody>
          <a:bodyPr/>
          <a:lstStyle>
            <a:lvl1pPr>
              <a:defRPr/>
            </a:lvl1pPr>
          </a:lstStyle>
          <a:p>
            <a:fld id="{18EBE783-1078-42B6-AA0C-FFD2D8200B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818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504826"/>
            <a:ext cx="660400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508000" y="1371600"/>
            <a:ext cx="11074400" cy="5029200"/>
          </a:xfrm>
        </p:spPr>
        <p:txBody>
          <a:bodyPr/>
          <a:lstStyle/>
          <a:p>
            <a:r>
              <a:rPr lang="ru-RU" smtClean="0"/>
              <a:t>Вставка диаграммы</a:t>
            </a:r>
            <a:endParaRPr lang="ru-RU"/>
          </a:p>
        </p:txBody>
      </p:sp>
      <p:sp>
        <p:nvSpPr>
          <p:cNvPr id="4" name="Дата 3"/>
          <p:cNvSpPr>
            <a:spLocks noGrp="1"/>
          </p:cNvSpPr>
          <p:nvPr>
            <p:ph type="dt" sz="half" idx="10"/>
          </p:nvPr>
        </p:nvSpPr>
        <p:spPr>
          <a:xfrm>
            <a:off x="508000" y="6553201"/>
            <a:ext cx="2844800" cy="244475"/>
          </a:xfrm>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a:xfrm>
            <a:off x="4165600" y="6553201"/>
            <a:ext cx="3860800" cy="244475"/>
          </a:xfrm>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a:xfrm>
            <a:off x="8737600" y="6553201"/>
            <a:ext cx="2844800" cy="244475"/>
          </a:xfrm>
        </p:spPr>
        <p:txBody>
          <a:bodyPr/>
          <a:lstStyle>
            <a:lvl1pPr>
              <a:defRPr/>
            </a:lvl1pPr>
          </a:lstStyle>
          <a:p>
            <a:fld id="{962D1E82-A561-4104-9E36-FFDB22BBDA6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05535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504826"/>
            <a:ext cx="66040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508000" y="1371600"/>
            <a:ext cx="11074400" cy="5029200"/>
          </a:xfrm>
        </p:spPr>
        <p:txBody>
          <a:bodyPr/>
          <a:lstStyle/>
          <a:p>
            <a:r>
              <a:rPr lang="ru-RU" smtClean="0"/>
              <a:t>Вставка таблицы</a:t>
            </a:r>
            <a:endParaRPr lang="ru-RU"/>
          </a:p>
        </p:txBody>
      </p:sp>
      <p:sp>
        <p:nvSpPr>
          <p:cNvPr id="4" name="Дата 3"/>
          <p:cNvSpPr>
            <a:spLocks noGrp="1"/>
          </p:cNvSpPr>
          <p:nvPr>
            <p:ph type="dt" sz="half" idx="10"/>
          </p:nvPr>
        </p:nvSpPr>
        <p:spPr>
          <a:xfrm>
            <a:off x="508000" y="6553201"/>
            <a:ext cx="2844800" cy="244475"/>
          </a:xfrm>
        </p:spPr>
        <p:txBody>
          <a:bodyPr/>
          <a:lstStyle>
            <a:lvl1pPr>
              <a:defRPr/>
            </a:lvl1pPr>
          </a:lstStyle>
          <a:p>
            <a:endParaRPr lang="en-US">
              <a:solidFill>
                <a:srgbClr val="FFFFFF"/>
              </a:solidFill>
            </a:endParaRPr>
          </a:p>
        </p:txBody>
      </p:sp>
      <p:sp>
        <p:nvSpPr>
          <p:cNvPr id="5" name="Нижний колонтитул 4"/>
          <p:cNvSpPr>
            <a:spLocks noGrp="1"/>
          </p:cNvSpPr>
          <p:nvPr>
            <p:ph type="ftr" sz="quarter" idx="11"/>
          </p:nvPr>
        </p:nvSpPr>
        <p:spPr>
          <a:xfrm>
            <a:off x="4165600" y="6553201"/>
            <a:ext cx="3860800" cy="244475"/>
          </a:xfrm>
        </p:spPr>
        <p:txBody>
          <a:bodyPr/>
          <a:lstStyle>
            <a:lvl1pPr>
              <a:defRPr/>
            </a:lvl1pPr>
          </a:lstStyle>
          <a:p>
            <a:endParaRPr lang="en-US">
              <a:solidFill>
                <a:srgbClr val="FFFFFF"/>
              </a:solidFill>
            </a:endParaRPr>
          </a:p>
        </p:txBody>
      </p:sp>
      <p:sp>
        <p:nvSpPr>
          <p:cNvPr id="6" name="Номер слайда 5"/>
          <p:cNvSpPr>
            <a:spLocks noGrp="1"/>
          </p:cNvSpPr>
          <p:nvPr>
            <p:ph type="sldNum" sz="quarter" idx="12"/>
          </p:nvPr>
        </p:nvSpPr>
        <p:spPr>
          <a:xfrm>
            <a:off x="8737600" y="6553201"/>
            <a:ext cx="2844800" cy="244475"/>
          </a:xfrm>
        </p:spPr>
        <p:txBody>
          <a:bodyPr/>
          <a:lstStyle>
            <a:lvl1pPr>
              <a:defRPr/>
            </a:lvl1pPr>
          </a:lstStyle>
          <a:p>
            <a:fld id="{CC46C2C8-CD59-457E-BC61-69E9A13597F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62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13AE2EB-FFEA-4CB0-BA27-2BFD0332C8EE}" type="datetimeFigureOut">
              <a:rPr lang="ru-RU" smtClean="0"/>
              <a:t>16.08.2020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124854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147142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13AE2EB-FFEA-4CB0-BA27-2BFD0332C8EE}" type="datetimeFigureOut">
              <a:rPr lang="ru-RU" smtClean="0"/>
              <a:t>16.08.2020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256413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13AE2EB-FFEA-4CB0-BA27-2BFD0332C8EE}" type="datetimeFigureOut">
              <a:rPr lang="ru-RU" smtClean="0"/>
              <a:t>16.08.2020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243881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AE2EB-FFEA-4CB0-BA27-2BFD0332C8EE}" type="datetimeFigureOut">
              <a:rPr lang="ru-RU" smtClean="0"/>
              <a:t>16.08.2020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722503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362080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13AE2EB-FFEA-4CB0-BA27-2BFD0332C8EE}" type="datetimeFigureOut">
              <a:rPr lang="ru-RU" smtClean="0"/>
              <a:t>16.08.2020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25EC0C6-11AB-4A7F-B37E-B786C021A09C}" type="slidenum">
              <a:rPr lang="ru-RU" smtClean="0"/>
              <a:t>‹#›</a:t>
            </a:fld>
            <a:endParaRPr lang="ru-RU"/>
          </a:p>
        </p:txBody>
      </p:sp>
    </p:spTree>
    <p:extLst>
      <p:ext uri="{BB962C8B-B14F-4D97-AF65-F5344CB8AC3E}">
        <p14:creationId xmlns:p14="http://schemas.microsoft.com/office/powerpoint/2010/main" val="40208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jpe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13AE2EB-FFEA-4CB0-BA27-2BFD0332C8EE}" type="datetimeFigureOut">
              <a:rPr lang="ru-RU" smtClean="0"/>
              <a:t>16.08.2020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25EC0C6-11AB-4A7F-B37E-B786C021A09C}" type="slidenum">
              <a:rPr lang="ru-RU" smtClean="0"/>
              <a:t>‹#›</a:t>
            </a:fld>
            <a:endParaRPr lang="ru-RU"/>
          </a:p>
        </p:txBody>
      </p:sp>
    </p:spTree>
    <p:extLst>
      <p:ext uri="{BB962C8B-B14F-4D97-AF65-F5344CB8AC3E}">
        <p14:creationId xmlns:p14="http://schemas.microsoft.com/office/powerpoint/2010/main" val="29451358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57" name="AutoShape 33"/>
          <p:cNvSpPr>
            <a:spLocks noChangeArrowheads="1"/>
          </p:cNvSpPr>
          <p:nvPr/>
        </p:nvSpPr>
        <p:spPr bwMode="white">
          <a:xfrm>
            <a:off x="266700" y="476250"/>
            <a:ext cx="11480800" cy="685800"/>
          </a:xfrm>
          <a:prstGeom prst="roundRect">
            <a:avLst>
              <a:gd name="adj" fmla="val 22292"/>
            </a:avLst>
          </a:prstGeom>
          <a:gradFill rotWithShape="1">
            <a:gsLst>
              <a:gs pos="0">
                <a:schemeClr val="bg1">
                  <a:gamma/>
                  <a:shade val="6275"/>
                  <a:invGamma/>
                  <a:alpha val="60001"/>
                </a:schemeClr>
              </a:gs>
              <a:gs pos="50000">
                <a:schemeClr val="bg1">
                  <a:alpha val="60001"/>
                </a:schemeClr>
              </a:gs>
              <a:gs pos="100000">
                <a:schemeClr val="bg1">
                  <a:gamma/>
                  <a:shade val="6275"/>
                  <a:invGamma/>
                  <a:alpha val="60001"/>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800" smtClean="0">
              <a:solidFill>
                <a:srgbClr val="FFFFFF"/>
              </a:solidFill>
            </a:endParaRPr>
          </a:p>
        </p:txBody>
      </p:sp>
      <p:sp>
        <p:nvSpPr>
          <p:cNvPr id="1056" name="AutoShape 32"/>
          <p:cNvSpPr>
            <a:spLocks noChangeArrowheads="1"/>
          </p:cNvSpPr>
          <p:nvPr/>
        </p:nvSpPr>
        <p:spPr bwMode="grayWhite">
          <a:xfrm>
            <a:off x="397933" y="1341438"/>
            <a:ext cx="11387667" cy="5211762"/>
          </a:xfrm>
          <a:prstGeom prst="roundRect">
            <a:avLst>
              <a:gd name="adj" fmla="val 3699"/>
            </a:avLst>
          </a:prstGeom>
          <a:gradFill rotWithShape="1">
            <a:gsLst>
              <a:gs pos="0">
                <a:schemeClr val="bg1">
                  <a:gamma/>
                  <a:shade val="6275"/>
                  <a:invGamma/>
                  <a:alpha val="80000"/>
                </a:schemeClr>
              </a:gs>
              <a:gs pos="50000">
                <a:schemeClr val="bg1">
                  <a:alpha val="78999"/>
                </a:schemeClr>
              </a:gs>
              <a:gs pos="100000">
                <a:schemeClr val="bg1">
                  <a:gamma/>
                  <a:shade val="6275"/>
                  <a:invGamma/>
                  <a:alpha val="80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ru-RU" sz="1800" smtClean="0">
              <a:solidFill>
                <a:srgbClr val="FFFFFF"/>
              </a:solidFill>
            </a:endParaRPr>
          </a:p>
        </p:txBody>
      </p:sp>
      <p:sp>
        <p:nvSpPr>
          <p:cNvPr id="1055" name="Line 31"/>
          <p:cNvSpPr>
            <a:spLocks noChangeShapeType="1"/>
          </p:cNvSpPr>
          <p:nvPr/>
        </p:nvSpPr>
        <p:spPr bwMode="auto">
          <a:xfrm flipH="1">
            <a:off x="0" y="803275"/>
            <a:ext cx="12192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ru-RU" sz="1800" smtClean="0">
              <a:solidFill>
                <a:srgbClr val="FFFFFF"/>
              </a:solidFill>
            </a:endParaRPr>
          </a:p>
        </p:txBody>
      </p:sp>
      <p:pic>
        <p:nvPicPr>
          <p:cNvPr id="1051" name="Picture 27" descr="bar_1"/>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0" y="304800"/>
            <a:ext cx="7620000" cy="1068388"/>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508000" y="504826"/>
            <a:ext cx="6604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8" name="Rectangle 4"/>
          <p:cNvSpPr>
            <a:spLocks noGrp="1" noChangeArrowheads="1"/>
          </p:cNvSpPr>
          <p:nvPr>
            <p:ph type="dt" sz="half" idx="2"/>
          </p:nvPr>
        </p:nvSpPr>
        <p:spPr bwMode="auto">
          <a:xfrm>
            <a:off x="508000" y="65532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4165600" y="6553201"/>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8737600" y="65532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99EB4AD-BAB2-42E4-8365-4E5F035C9303}" type="slidenum">
              <a:rPr lang="en-US" smtClean="0">
                <a:solidFill>
                  <a:srgbClr val="FFFFFF"/>
                </a:solidFill>
              </a:rPr>
              <a:pPr fontAlgn="base">
                <a:spcBef>
                  <a:spcPct val="0"/>
                </a:spcBef>
                <a:spcAft>
                  <a:spcPct val="0"/>
                </a:spcAft>
              </a:pPr>
              <a:t>‹#›</a:t>
            </a:fld>
            <a:endParaRPr lang="en-US" smtClean="0">
              <a:solidFill>
                <a:srgbClr val="FFFFFF"/>
              </a:solidFill>
            </a:endParaRPr>
          </a:p>
        </p:txBody>
      </p:sp>
      <p:sp>
        <p:nvSpPr>
          <p:cNvPr id="1027" name="Rectangle 3"/>
          <p:cNvSpPr>
            <a:spLocks noGrp="1" noChangeArrowheads="1"/>
          </p:cNvSpPr>
          <p:nvPr>
            <p:ph type="body" idx="1"/>
          </p:nvPr>
        </p:nvSpPr>
        <p:spPr bwMode="auto">
          <a:xfrm>
            <a:off x="508000" y="1371600"/>
            <a:ext cx="11074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extLst>
      <p:ext uri="{BB962C8B-B14F-4D97-AF65-F5344CB8AC3E}">
        <p14:creationId xmlns:p14="http://schemas.microsoft.com/office/powerpoint/2010/main" val="645989248"/>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Lst>
  <p:timing>
    <p:tnLst>
      <p:par>
        <p:cTn id="1" dur="indefinite" restart="never" nodeType="tmRoot"/>
      </p:par>
    </p:tnLst>
  </p:timing>
  <p:txStyles>
    <p:titleStyle>
      <a:lvl1pPr algn="l" rtl="0" eaLnBrk="1" fontAlgn="base" hangingPunct="1">
        <a:spcBef>
          <a:spcPct val="0"/>
        </a:spcBef>
        <a:spcAft>
          <a:spcPct val="0"/>
        </a:spcAft>
        <a:defRPr sz="2800" b="1" kern="1200">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2"/>
        </a:buClr>
        <a:buSzPct val="115000"/>
        <a:buFont typeface="Wingdings" panose="05000000000000000000" pitchFamily="2" charset="2"/>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http://www.medison.ru/si/n12/s182/p3v.jpg" TargetMode="External"/><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http://www.medison.ru/si/n12/s182/p3g.jpg" TargetMode="Externa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399142" y="2329543"/>
            <a:ext cx="8026400" cy="783772"/>
          </a:xfrm>
        </p:spPr>
        <p:txBody>
          <a:bodyPr/>
          <a:lstStyle/>
          <a:p>
            <a:pPr algn="ctr"/>
            <a:r>
              <a:rPr lang="ru-RU" sz="2200" cap="all" dirty="0" smtClean="0">
                <a:effectLst>
                  <a:outerShdw blurRad="50800" dist="38100" algn="tr" rotWithShape="0">
                    <a:prstClr val="black">
                      <a:alpha val="40000"/>
                    </a:prstClr>
                  </a:outerShdw>
                </a:effectLst>
              </a:rPr>
              <a:t>Тема №1. клиника</a:t>
            </a:r>
            <a:r>
              <a:rPr lang="ru-RU" sz="2200" cap="all" dirty="0">
                <a:effectLst>
                  <a:outerShdw blurRad="50800" dist="38100" algn="tr" rotWithShape="0">
                    <a:prstClr val="black">
                      <a:alpha val="40000"/>
                    </a:prstClr>
                  </a:outerShdw>
                </a:effectLst>
              </a:rPr>
              <a:t>, диагностика и Дифференциальная диагностика атипичных И ОСЛОЖНЕННЫХ ФОРМ острого аппендицита у </a:t>
            </a:r>
            <a:r>
              <a:rPr lang="ru-RU" sz="2200" cap="all" dirty="0" smtClean="0">
                <a:effectLst>
                  <a:outerShdw blurRad="50800" dist="38100" algn="tr" rotWithShape="0">
                    <a:prstClr val="black">
                      <a:alpha val="40000"/>
                    </a:prstClr>
                  </a:outerShdw>
                </a:effectLst>
              </a:rPr>
              <a:t>детей</a:t>
            </a:r>
            <a:endParaRPr lang="ru-RU" sz="2200" dirty="0">
              <a:solidFill>
                <a:schemeClr val="bg2">
                  <a:lumMod val="25000"/>
                </a:schemeClr>
              </a:solidFill>
            </a:endParaRPr>
          </a:p>
        </p:txBody>
      </p:sp>
      <p:sp>
        <p:nvSpPr>
          <p:cNvPr id="3" name="Скругленный прямоугольник 2"/>
          <p:cNvSpPr/>
          <p:nvPr/>
        </p:nvSpPr>
        <p:spPr>
          <a:xfrm>
            <a:off x="399142" y="424543"/>
            <a:ext cx="1266372" cy="6531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Rectangle 4"/>
          <p:cNvSpPr txBox="1">
            <a:spLocks noChangeArrowheads="1"/>
          </p:cNvSpPr>
          <p:nvPr/>
        </p:nvSpPr>
        <p:spPr bwMode="gray">
          <a:xfrm>
            <a:off x="301170" y="163285"/>
            <a:ext cx="8679543" cy="78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rgbClr val="0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a:r>
              <a:rPr lang="ru-RU" sz="2000" cap="all" dirty="0" smtClean="0">
                <a:solidFill>
                  <a:srgbClr val="CC3300"/>
                </a:solidFill>
                <a:effectLst>
                  <a:outerShdw blurRad="50800" dist="38100" algn="tr" rotWithShape="0">
                    <a:prstClr val="black">
                      <a:alpha val="40000"/>
                    </a:prstClr>
                  </a:outerShdw>
                </a:effectLst>
              </a:rPr>
              <a:t>ТАШКЕНТСКИЙ ПЕДИАТРИЧЕСКИЙ МЕДИЦИНСКИЙ ИНСТИТУТ</a:t>
            </a:r>
            <a:endParaRPr lang="ru-RU" sz="2000" dirty="0">
              <a:solidFill>
                <a:srgbClr val="CC3300"/>
              </a:solidFill>
            </a:endParaRPr>
          </a:p>
        </p:txBody>
      </p:sp>
      <p:sp>
        <p:nvSpPr>
          <p:cNvPr id="5" name="Rectangle 4"/>
          <p:cNvSpPr txBox="1">
            <a:spLocks noChangeArrowheads="1"/>
          </p:cNvSpPr>
          <p:nvPr/>
        </p:nvSpPr>
        <p:spPr bwMode="gray">
          <a:xfrm>
            <a:off x="301170" y="729339"/>
            <a:ext cx="8679543" cy="78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rgbClr val="0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a:r>
              <a:rPr lang="ru-RU" sz="1800" i="1" cap="all" dirty="0" smtClean="0">
                <a:solidFill>
                  <a:srgbClr val="CC3300"/>
                </a:solidFill>
                <a:effectLst>
                  <a:outerShdw blurRad="50800" dist="38100" algn="tr" rotWithShape="0">
                    <a:prstClr val="black">
                      <a:alpha val="40000"/>
                    </a:prstClr>
                  </a:outerShdw>
                </a:effectLst>
                <a:latin typeface="+mn-lt"/>
              </a:rPr>
              <a:t>Кафедра Госпитальной детской хирургии</a:t>
            </a:r>
            <a:endParaRPr lang="ru-RU" sz="1800" i="1" dirty="0">
              <a:solidFill>
                <a:srgbClr val="CC3300"/>
              </a:solidFill>
              <a:latin typeface="+mn-lt"/>
            </a:endParaRPr>
          </a:p>
        </p:txBody>
      </p:sp>
      <p:sp>
        <p:nvSpPr>
          <p:cNvPr id="6" name="Rectangle 4"/>
          <p:cNvSpPr txBox="1">
            <a:spLocks noChangeArrowheads="1"/>
          </p:cNvSpPr>
          <p:nvPr/>
        </p:nvSpPr>
        <p:spPr bwMode="gray">
          <a:xfrm>
            <a:off x="301169" y="6047013"/>
            <a:ext cx="8679543" cy="783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rgbClr val="000000"/>
                </a:solidFill>
                <a:latin typeface="+mj-lt"/>
                <a:ea typeface="+mj-ea"/>
                <a:cs typeface="+mj-cs"/>
              </a:defRPr>
            </a:lvl1pPr>
            <a:lvl2pPr algn="l" rtl="0" eaLnBrk="1" fontAlgn="base" hangingPunct="1">
              <a:spcBef>
                <a:spcPct val="0"/>
              </a:spcBef>
              <a:spcAft>
                <a:spcPct val="0"/>
              </a:spcAft>
              <a:defRPr sz="2800" b="1">
                <a:solidFill>
                  <a:schemeClr val="bg1"/>
                </a:solidFill>
                <a:latin typeface="Arial" panose="020B0604020202020204" pitchFamily="34" charset="0"/>
              </a:defRPr>
            </a:lvl2pPr>
            <a:lvl3pPr algn="l" rtl="0" eaLnBrk="1" fontAlgn="base" hangingPunct="1">
              <a:spcBef>
                <a:spcPct val="0"/>
              </a:spcBef>
              <a:spcAft>
                <a:spcPct val="0"/>
              </a:spcAft>
              <a:defRPr sz="2800" b="1">
                <a:solidFill>
                  <a:schemeClr val="bg1"/>
                </a:solidFill>
                <a:latin typeface="Arial" panose="020B0604020202020204" pitchFamily="34" charset="0"/>
              </a:defRPr>
            </a:lvl3pPr>
            <a:lvl4pPr algn="l" rtl="0" eaLnBrk="1" fontAlgn="base" hangingPunct="1">
              <a:spcBef>
                <a:spcPct val="0"/>
              </a:spcBef>
              <a:spcAft>
                <a:spcPct val="0"/>
              </a:spcAft>
              <a:defRPr sz="2800" b="1">
                <a:solidFill>
                  <a:schemeClr val="bg1"/>
                </a:solidFill>
                <a:latin typeface="Arial" panose="020B0604020202020204" pitchFamily="34" charset="0"/>
              </a:defRPr>
            </a:lvl4pPr>
            <a:lvl5pPr algn="l" rtl="0" eaLnBrk="1" fontAlgn="base" hangingPunct="1">
              <a:spcBef>
                <a:spcPct val="0"/>
              </a:spcBef>
              <a:spcAft>
                <a:spcPct val="0"/>
              </a:spcAft>
              <a:defRPr sz="2800" b="1">
                <a:solidFill>
                  <a:schemeClr val="bg1"/>
                </a:solidFill>
                <a:latin typeface="Arial" panose="020B0604020202020204" pitchFamily="34" charset="0"/>
              </a:defRPr>
            </a:lvl5pPr>
            <a:lvl6pPr marL="457200" algn="l" rtl="0" eaLnBrk="1" fontAlgn="base" hangingPunct="1">
              <a:spcBef>
                <a:spcPct val="0"/>
              </a:spcBef>
              <a:spcAft>
                <a:spcPct val="0"/>
              </a:spcAft>
              <a:defRPr sz="2800" b="1">
                <a:solidFill>
                  <a:schemeClr val="bg1"/>
                </a:solidFill>
                <a:latin typeface="Arial" panose="020B0604020202020204" pitchFamily="34" charset="0"/>
              </a:defRPr>
            </a:lvl6pPr>
            <a:lvl7pPr marL="914400" algn="l" rtl="0" eaLnBrk="1" fontAlgn="base" hangingPunct="1">
              <a:spcBef>
                <a:spcPct val="0"/>
              </a:spcBef>
              <a:spcAft>
                <a:spcPct val="0"/>
              </a:spcAft>
              <a:defRPr sz="2800" b="1">
                <a:solidFill>
                  <a:schemeClr val="bg1"/>
                </a:solidFill>
                <a:latin typeface="Arial" panose="020B0604020202020204" pitchFamily="34" charset="0"/>
              </a:defRPr>
            </a:lvl7pPr>
            <a:lvl8pPr marL="1371600" algn="l" rtl="0" eaLnBrk="1" fontAlgn="base" hangingPunct="1">
              <a:spcBef>
                <a:spcPct val="0"/>
              </a:spcBef>
              <a:spcAft>
                <a:spcPct val="0"/>
              </a:spcAft>
              <a:defRPr sz="2800" b="1">
                <a:solidFill>
                  <a:schemeClr val="bg1"/>
                </a:solidFill>
                <a:latin typeface="Arial" panose="020B0604020202020204" pitchFamily="34" charset="0"/>
              </a:defRPr>
            </a:lvl8pPr>
            <a:lvl9pPr marL="1828800" algn="l" rtl="0" eaLnBrk="1" fontAlgn="base" hangingPunct="1">
              <a:spcBef>
                <a:spcPct val="0"/>
              </a:spcBef>
              <a:spcAft>
                <a:spcPct val="0"/>
              </a:spcAft>
              <a:defRPr sz="2800" b="1">
                <a:solidFill>
                  <a:schemeClr val="bg1"/>
                </a:solidFill>
                <a:latin typeface="Arial" panose="020B0604020202020204" pitchFamily="34" charset="0"/>
              </a:defRPr>
            </a:lvl9pPr>
          </a:lstStyle>
          <a:p>
            <a:pPr algn="ctr"/>
            <a:r>
              <a:rPr lang="ru-RU" sz="1800" cap="all" dirty="0" smtClean="0">
                <a:solidFill>
                  <a:srgbClr val="CC3300"/>
                </a:solidFill>
                <a:effectLst>
                  <a:outerShdw blurRad="50800" dist="38100" algn="tr" rotWithShape="0">
                    <a:prstClr val="black">
                      <a:alpha val="40000"/>
                    </a:prstClr>
                  </a:outerShdw>
                </a:effectLst>
                <a:latin typeface="+mn-lt"/>
              </a:rPr>
              <a:t>Ташкент - 2020</a:t>
            </a:r>
            <a:endParaRPr lang="ru-RU" sz="1800" dirty="0">
              <a:solidFill>
                <a:srgbClr val="CC3300"/>
              </a:solidFill>
              <a:latin typeface="+mn-lt"/>
            </a:endParaRPr>
          </a:p>
        </p:txBody>
      </p:sp>
      <p:sp>
        <p:nvSpPr>
          <p:cNvPr id="2" name="TextBox 1"/>
          <p:cNvSpPr txBox="1"/>
          <p:nvPr/>
        </p:nvSpPr>
        <p:spPr>
          <a:xfrm>
            <a:off x="4125686" y="5031726"/>
            <a:ext cx="4648200" cy="369332"/>
          </a:xfrm>
          <a:prstGeom prst="rect">
            <a:avLst/>
          </a:prstGeom>
          <a:noFill/>
        </p:spPr>
        <p:txBody>
          <a:bodyPr wrap="square" rtlCol="0">
            <a:spAutoFit/>
          </a:bodyPr>
          <a:lstStyle/>
          <a:p>
            <a:pPr algn="r"/>
            <a:r>
              <a:rPr lang="ru-RU" dirty="0" smtClean="0">
                <a:solidFill>
                  <a:srgbClr val="C00000"/>
                </a:solidFill>
              </a:rPr>
              <a:t>Исполнитель: </a:t>
            </a:r>
            <a:r>
              <a:rPr lang="ru-RU" dirty="0" err="1">
                <a:solidFill>
                  <a:srgbClr val="C00000"/>
                </a:solidFill>
              </a:rPr>
              <a:t>а</a:t>
            </a:r>
            <a:r>
              <a:rPr lang="ru-RU" dirty="0" err="1" smtClean="0">
                <a:solidFill>
                  <a:srgbClr val="C00000"/>
                </a:solidFill>
              </a:rPr>
              <a:t>сс.Хуррамов</a:t>
            </a:r>
            <a:r>
              <a:rPr lang="ru-RU" dirty="0" smtClean="0">
                <a:solidFill>
                  <a:srgbClr val="C00000"/>
                </a:solidFill>
              </a:rPr>
              <a:t> Ф.М.</a:t>
            </a:r>
            <a:endParaRPr lang="ru-RU" dirty="0">
              <a:solidFill>
                <a:srgbClr val="C00000"/>
              </a:solidFill>
            </a:endParaRPr>
          </a:p>
        </p:txBody>
      </p:sp>
      <p:sp>
        <p:nvSpPr>
          <p:cNvPr id="7" name="TextBox 6"/>
          <p:cNvSpPr txBox="1"/>
          <p:nvPr/>
        </p:nvSpPr>
        <p:spPr>
          <a:xfrm>
            <a:off x="803727" y="3831773"/>
            <a:ext cx="7217229" cy="923330"/>
          </a:xfrm>
          <a:prstGeom prst="rect">
            <a:avLst/>
          </a:prstGeom>
          <a:noFill/>
        </p:spPr>
        <p:txBody>
          <a:bodyPr wrap="square" rtlCol="0">
            <a:spAutoFit/>
          </a:bodyPr>
          <a:lstStyle/>
          <a:p>
            <a:r>
              <a:rPr lang="ru-RU" dirty="0">
                <a:solidFill>
                  <a:schemeClr val="bg1">
                    <a:lumMod val="75000"/>
                  </a:schemeClr>
                </a:solidFill>
              </a:rPr>
              <a:t>Область знаний </a:t>
            </a:r>
            <a:r>
              <a:rPr lang="ru-RU" dirty="0" smtClean="0">
                <a:solidFill>
                  <a:schemeClr val="bg1">
                    <a:lumMod val="75000"/>
                  </a:schemeClr>
                </a:solidFill>
              </a:rPr>
              <a:t>                    - </a:t>
            </a:r>
            <a:r>
              <a:rPr lang="ru-RU" dirty="0">
                <a:solidFill>
                  <a:schemeClr val="bg1">
                    <a:lumMod val="75000"/>
                  </a:schemeClr>
                </a:solidFill>
              </a:rPr>
              <a:t>510000 </a:t>
            </a:r>
            <a:r>
              <a:rPr lang="ru-RU" dirty="0" smtClean="0">
                <a:solidFill>
                  <a:schemeClr val="bg1">
                    <a:lumMod val="75000"/>
                  </a:schemeClr>
                </a:solidFill>
              </a:rPr>
              <a:t>   - «</a:t>
            </a:r>
            <a:r>
              <a:rPr lang="ru-RU" dirty="0">
                <a:solidFill>
                  <a:schemeClr val="bg1">
                    <a:lumMod val="75000"/>
                  </a:schemeClr>
                </a:solidFill>
              </a:rPr>
              <a:t>Здравоохранение»</a:t>
            </a:r>
          </a:p>
          <a:p>
            <a:r>
              <a:rPr lang="ru-RU" dirty="0">
                <a:solidFill>
                  <a:schemeClr val="bg1">
                    <a:lumMod val="75000"/>
                  </a:schemeClr>
                </a:solidFill>
              </a:rPr>
              <a:t>Направление</a:t>
            </a:r>
            <a:r>
              <a:rPr lang="uz-Cyrl-UZ" dirty="0">
                <a:solidFill>
                  <a:schemeClr val="bg1">
                    <a:lumMod val="75000"/>
                  </a:schemeClr>
                </a:solidFill>
              </a:rPr>
              <a:t> образования </a:t>
            </a:r>
            <a:r>
              <a:rPr lang="ru-RU" dirty="0">
                <a:solidFill>
                  <a:schemeClr val="bg1">
                    <a:lumMod val="75000"/>
                  </a:schemeClr>
                </a:solidFill>
              </a:rPr>
              <a:t>  -  5510200 - «Педиатрическое дело»</a:t>
            </a:r>
          </a:p>
          <a:p>
            <a:endParaRPr lang="ru-RU" dirty="0">
              <a:solidFill>
                <a:schemeClr val="bg1">
                  <a:lumMod val="75000"/>
                </a:schemeClr>
              </a:solidFill>
            </a:endParaRPr>
          </a:p>
        </p:txBody>
      </p:sp>
      <p:sp>
        <p:nvSpPr>
          <p:cNvPr id="8" name="TextBox 7"/>
          <p:cNvSpPr txBox="1"/>
          <p:nvPr/>
        </p:nvSpPr>
        <p:spPr>
          <a:xfrm>
            <a:off x="3788228" y="1480849"/>
            <a:ext cx="2057400" cy="369332"/>
          </a:xfrm>
          <a:prstGeom prst="rect">
            <a:avLst/>
          </a:prstGeom>
          <a:noFill/>
        </p:spPr>
        <p:txBody>
          <a:bodyPr wrap="square" rtlCol="0">
            <a:spAutoFit/>
          </a:bodyPr>
          <a:lstStyle/>
          <a:p>
            <a:pPr algn="ctr"/>
            <a:r>
              <a:rPr lang="en-US" b="1" dirty="0" smtClean="0">
                <a:solidFill>
                  <a:srgbClr val="C00000"/>
                </a:solidFill>
              </a:rPr>
              <a:t>VI-</a:t>
            </a:r>
            <a:r>
              <a:rPr lang="ru-RU" b="1" dirty="0" smtClean="0">
                <a:solidFill>
                  <a:srgbClr val="C00000"/>
                </a:solidFill>
              </a:rPr>
              <a:t>курс</a:t>
            </a:r>
            <a:endParaRPr lang="ru-RU" b="1" dirty="0">
              <a:solidFill>
                <a:srgbClr val="C00000"/>
              </a:solidFill>
            </a:endParaRPr>
          </a:p>
        </p:txBody>
      </p:sp>
    </p:spTree>
    <p:extLst>
      <p:ext uri="{BB962C8B-B14F-4D97-AF65-F5344CB8AC3E}">
        <p14:creationId xmlns:p14="http://schemas.microsoft.com/office/powerpoint/2010/main" val="56110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1025383" y="439053"/>
            <a:ext cx="8911687" cy="1280890"/>
          </a:xfrm>
        </p:spPr>
        <p:txBody>
          <a:bodyPr/>
          <a:lstStyle/>
          <a:p>
            <a:pPr algn="ctr"/>
            <a:r>
              <a:rPr lang="ru-RU" b="1" dirty="0" smtClean="0">
                <a:solidFill>
                  <a:schemeClr val="tx2">
                    <a:lumMod val="75000"/>
                  </a:schemeClr>
                </a:solidFill>
              </a:rPr>
              <a:t>КЛИНИКА</a:t>
            </a:r>
            <a:endParaRPr lang="ru-RU" dirty="0" smtClean="0">
              <a:solidFill>
                <a:schemeClr val="tx2">
                  <a:lumMod val="75000"/>
                </a:schemeClr>
              </a:solidFill>
            </a:endParaRPr>
          </a:p>
        </p:txBody>
      </p:sp>
      <p:sp>
        <p:nvSpPr>
          <p:cNvPr id="15363" name="Rectangle 1027"/>
          <p:cNvSpPr>
            <a:spLocks noGrp="1" noChangeArrowheads="1"/>
          </p:cNvSpPr>
          <p:nvPr>
            <p:ph type="body" idx="1"/>
          </p:nvPr>
        </p:nvSpPr>
        <p:spPr>
          <a:xfrm>
            <a:off x="1627555" y="1140535"/>
            <a:ext cx="9290816" cy="990600"/>
          </a:xfrm>
        </p:spPr>
        <p:txBody>
          <a:bodyPr>
            <a:normAutofit/>
          </a:bodyPr>
          <a:lstStyle/>
          <a:p>
            <a:pPr>
              <a:buFont typeface="Monotype Sorts" pitchFamily="2" charset="2"/>
              <a:buNone/>
            </a:pPr>
            <a:r>
              <a:rPr lang="ru-RU" dirty="0"/>
              <a:t>	</a:t>
            </a:r>
            <a:r>
              <a:rPr lang="ru-RU" b="1" dirty="0">
                <a:solidFill>
                  <a:srgbClr val="FF0000"/>
                </a:solidFill>
              </a:rPr>
              <a:t>Боль</a:t>
            </a:r>
            <a:r>
              <a:rPr lang="ru-RU" dirty="0"/>
              <a:t> (перемещается в правую подвздошную область, чаще постоянная), тошнота, сухость во рту, ухудшение аппетита, недомогание, лихорадка, озноб, нарушение стула (нехарактерно). </a:t>
            </a:r>
          </a:p>
        </p:txBody>
      </p:sp>
      <p:sp>
        <p:nvSpPr>
          <p:cNvPr id="4" name="Rectangle 1026"/>
          <p:cNvSpPr txBox="1">
            <a:spLocks noChangeArrowheads="1"/>
          </p:cNvSpPr>
          <p:nvPr/>
        </p:nvSpPr>
        <p:spPr>
          <a:xfrm>
            <a:off x="1751011" y="2345388"/>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t>Симптомы</a:t>
            </a:r>
            <a:r>
              <a:rPr lang="ru-RU" sz="2400" dirty="0" smtClean="0"/>
              <a:t> </a:t>
            </a:r>
            <a:r>
              <a:rPr lang="ru-RU" sz="2400" b="1" dirty="0" smtClean="0"/>
              <a:t>интоксикации</a:t>
            </a:r>
            <a:endParaRPr lang="ru-RU" sz="2400" dirty="0" smtClean="0"/>
          </a:p>
        </p:txBody>
      </p:sp>
      <p:sp>
        <p:nvSpPr>
          <p:cNvPr id="5" name="Rectangle 1027"/>
          <p:cNvSpPr txBox="1">
            <a:spLocks noChangeArrowheads="1"/>
          </p:cNvSpPr>
          <p:nvPr/>
        </p:nvSpPr>
        <p:spPr>
          <a:xfrm>
            <a:off x="2155371" y="2832617"/>
            <a:ext cx="9350829" cy="45259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sz="2000" dirty="0" smtClean="0"/>
              <a:t> </a:t>
            </a:r>
            <a:r>
              <a:rPr lang="ru-RU" sz="2000" dirty="0" smtClean="0"/>
              <a:t>субфебрилитет (37-38</a:t>
            </a:r>
            <a:r>
              <a:rPr lang="ru-RU" sz="2000" baseline="30000" dirty="0" smtClean="0"/>
              <a:t>0 </a:t>
            </a:r>
            <a:r>
              <a:rPr lang="ru-RU" sz="2000" dirty="0" smtClean="0"/>
              <a:t>С), </a:t>
            </a:r>
          </a:p>
          <a:p>
            <a:r>
              <a:rPr lang="en-US" sz="2000" dirty="0" smtClean="0"/>
              <a:t> </a:t>
            </a:r>
            <a:r>
              <a:rPr lang="ru-RU" sz="2000" dirty="0" smtClean="0"/>
              <a:t>умеренная тахикардия (90-96 </a:t>
            </a:r>
            <a:r>
              <a:rPr lang="en-US" sz="2000" dirty="0" smtClean="0"/>
              <a:t> </a:t>
            </a:r>
            <a:r>
              <a:rPr lang="ru-RU" sz="2000" dirty="0" smtClean="0"/>
              <a:t>уд/мин), </a:t>
            </a:r>
          </a:p>
          <a:p>
            <a:r>
              <a:rPr lang="en-US" sz="2000" dirty="0" smtClean="0"/>
              <a:t> </a:t>
            </a:r>
            <a:r>
              <a:rPr lang="ru-RU" sz="2000" dirty="0" smtClean="0"/>
              <a:t>лейкоцитоз умеренный (от 9 до 20)х10</a:t>
            </a:r>
            <a:r>
              <a:rPr lang="ru-RU" sz="2000" baseline="30000" dirty="0" smtClean="0"/>
              <a:t>9</a:t>
            </a:r>
            <a:r>
              <a:rPr lang="ru-RU" sz="2000" dirty="0" smtClean="0"/>
              <a:t>/л.</a:t>
            </a:r>
            <a:endParaRPr lang="ru-RU" sz="2000" dirty="0"/>
          </a:p>
        </p:txBody>
      </p:sp>
      <p:sp>
        <p:nvSpPr>
          <p:cNvPr id="6" name="Rectangle 2"/>
          <p:cNvSpPr txBox="1">
            <a:spLocks noChangeArrowheads="1"/>
          </p:cNvSpPr>
          <p:nvPr/>
        </p:nvSpPr>
        <p:spPr>
          <a:xfrm>
            <a:off x="2002971" y="4448662"/>
            <a:ext cx="7772400" cy="839788"/>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400" b="1" dirty="0" smtClean="0"/>
              <a:t>Триада </a:t>
            </a:r>
            <a:r>
              <a:rPr lang="ru-RU" sz="2400" b="1" dirty="0" err="1" smtClean="0"/>
              <a:t>Дьелафуа</a:t>
            </a:r>
            <a:r>
              <a:rPr lang="ru-RU" sz="2400" b="1" dirty="0" smtClean="0"/>
              <a:t>:</a:t>
            </a:r>
          </a:p>
        </p:txBody>
      </p:sp>
      <p:sp>
        <p:nvSpPr>
          <p:cNvPr id="7" name="Rectangle 4"/>
          <p:cNvSpPr>
            <a:spLocks noChangeArrowheads="1"/>
          </p:cNvSpPr>
          <p:nvPr/>
        </p:nvSpPr>
        <p:spPr bwMode="auto">
          <a:xfrm>
            <a:off x="2155371" y="4868556"/>
            <a:ext cx="7272337" cy="1272143"/>
          </a:xfrm>
          <a:prstGeom prst="rect">
            <a:avLst/>
          </a:prstGeom>
          <a:extLst/>
        </p:spPr>
        <p:txBody>
          <a:bodyPr vert="horz" lIns="91440" tIns="45720" rIns="91440" bIns="45720" rtlCol="0">
            <a:normAutofit/>
          </a:bodyPr>
          <a:lstStyle/>
          <a:p>
            <a:pPr marL="342900" indent="-342900" defTabSz="457200">
              <a:spcBef>
                <a:spcPts val="1000"/>
              </a:spcBef>
              <a:buClr>
                <a:schemeClr val="accent1"/>
              </a:buClr>
              <a:buFont typeface="Wingdings 3" charset="2"/>
              <a:buChar char=""/>
            </a:pPr>
            <a:r>
              <a:rPr lang="ru-RU" sz="2000" dirty="0">
                <a:solidFill>
                  <a:schemeClr val="tx1">
                    <a:lumMod val="75000"/>
                    <a:lumOff val="25000"/>
                  </a:schemeClr>
                </a:solidFill>
              </a:rPr>
              <a:t> Боль</a:t>
            </a:r>
          </a:p>
          <a:p>
            <a:pPr marL="342900" indent="-342900" defTabSz="457200">
              <a:spcBef>
                <a:spcPts val="1000"/>
              </a:spcBef>
              <a:buClr>
                <a:schemeClr val="accent1"/>
              </a:buClr>
              <a:buFont typeface="Wingdings 3" charset="2"/>
              <a:buChar char=""/>
            </a:pPr>
            <a:r>
              <a:rPr lang="ru-RU" sz="2000" dirty="0">
                <a:solidFill>
                  <a:schemeClr val="tx1">
                    <a:lumMod val="75000"/>
                    <a:lumOff val="25000"/>
                  </a:schemeClr>
                </a:solidFill>
              </a:rPr>
              <a:t> Локальная болезненность</a:t>
            </a:r>
          </a:p>
          <a:p>
            <a:pPr marL="342900" indent="-342900" defTabSz="457200">
              <a:spcBef>
                <a:spcPts val="1000"/>
              </a:spcBef>
              <a:buClr>
                <a:schemeClr val="accent1"/>
              </a:buClr>
              <a:buFont typeface="Wingdings 3" charset="2"/>
              <a:buChar char=""/>
            </a:pPr>
            <a:r>
              <a:rPr lang="ru-RU" sz="2000" dirty="0">
                <a:solidFill>
                  <a:schemeClr val="tx1">
                    <a:lumMod val="75000"/>
                    <a:lumOff val="25000"/>
                  </a:schemeClr>
                </a:solidFill>
              </a:rPr>
              <a:t> Локальное напряжение мышц</a:t>
            </a:r>
          </a:p>
        </p:txBody>
      </p:sp>
    </p:spTree>
    <p:extLst>
      <p:ext uri="{BB962C8B-B14F-4D97-AF65-F5344CB8AC3E}">
        <p14:creationId xmlns:p14="http://schemas.microsoft.com/office/powerpoint/2010/main" val="347469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919288" y="115888"/>
            <a:ext cx="8229600" cy="487362"/>
          </a:xfrm>
        </p:spPr>
        <p:txBody>
          <a:bodyPr>
            <a:normAutofit fontScale="90000"/>
          </a:bodyPr>
          <a:lstStyle/>
          <a:p>
            <a:r>
              <a:rPr lang="ru-RU" sz="4000" b="1" i="1" dirty="0" err="1">
                <a:solidFill>
                  <a:schemeClr val="accent2">
                    <a:lumMod val="50000"/>
                  </a:schemeClr>
                </a:solidFill>
              </a:rPr>
              <a:t>Ретроцекальный</a:t>
            </a:r>
            <a:r>
              <a:rPr lang="ru-RU" sz="4000" b="1" i="1" dirty="0">
                <a:solidFill>
                  <a:schemeClr val="accent2">
                    <a:lumMod val="50000"/>
                  </a:schemeClr>
                </a:solidFill>
              </a:rPr>
              <a:t> аппендицит.</a:t>
            </a:r>
          </a:p>
        </p:txBody>
      </p:sp>
      <p:pic>
        <p:nvPicPr>
          <p:cNvPr id="2" name="Рисунок 1"/>
          <p:cNvPicPr>
            <a:picLocks noChangeAspect="1"/>
          </p:cNvPicPr>
          <p:nvPr/>
        </p:nvPicPr>
        <p:blipFill>
          <a:blip r:embed="rId2"/>
          <a:stretch>
            <a:fillRect/>
          </a:stretch>
        </p:blipFill>
        <p:spPr>
          <a:xfrm>
            <a:off x="9191673" y="1926770"/>
            <a:ext cx="2837041" cy="29914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92628" y="1175656"/>
            <a:ext cx="7957457" cy="526297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ru-RU" sz="1400" dirty="0"/>
              <a:t>Самым частым вариантом атипических форм является </a:t>
            </a:r>
            <a:r>
              <a:rPr lang="ru-RU" sz="1400" dirty="0" err="1"/>
              <a:t>ретроцекальный</a:t>
            </a:r>
            <a:r>
              <a:rPr lang="ru-RU" sz="1400" dirty="0"/>
              <a:t> аппендицит </a:t>
            </a:r>
            <a:r>
              <a:rPr lang="ru-RU" sz="1400" b="1" i="1" dirty="0"/>
              <a:t>(50-60 %). </a:t>
            </a:r>
            <a:r>
              <a:rPr lang="ru-RU" sz="1400" dirty="0"/>
              <a:t>В этом случае отросток может тесно предлежать к правой почке, мочеточнику, поясничным мышцам. Заболевание начинается обычно с боли в </a:t>
            </a:r>
            <a:r>
              <a:rPr lang="ru-RU" sz="1400" dirty="0" err="1"/>
              <a:t>эпигастрии</a:t>
            </a:r>
            <a:r>
              <a:rPr lang="ru-RU" sz="1400" dirty="0"/>
              <a:t> или в правой половине живота. Если происходит ее миграция, то она локализуется в правой боковой или поясничной области.</a:t>
            </a:r>
          </a:p>
          <a:p>
            <a:endParaRPr lang="ru-RU" sz="1400" dirty="0"/>
          </a:p>
          <a:p>
            <a:r>
              <a:rPr lang="ru-RU" sz="1400" dirty="0"/>
              <a:t>Острый </a:t>
            </a:r>
            <a:r>
              <a:rPr lang="ru-RU" sz="1400" dirty="0" err="1"/>
              <a:t>ретроцекальный</a:t>
            </a:r>
            <a:r>
              <a:rPr lang="ru-RU" sz="1400" dirty="0"/>
              <a:t> аппендицит начинает развиваться с болевых ощущений. Если возник аппендицит, какие симптомы нужно знать:</a:t>
            </a:r>
          </a:p>
          <a:p>
            <a:endParaRPr lang="ru-RU" sz="1400" dirty="0"/>
          </a:p>
          <a:p>
            <a:pPr marL="285750" indent="-285750">
              <a:buFont typeface="Wingdings" panose="05000000000000000000" pitchFamily="2" charset="2"/>
              <a:buChar char="q"/>
            </a:pPr>
            <a:r>
              <a:rPr lang="ru-RU" sz="1400" dirty="0"/>
              <a:t>На фоне боли у пациента отмечается </a:t>
            </a:r>
            <a:r>
              <a:rPr lang="ru-RU" sz="1400" b="1" i="1" dirty="0"/>
              <a:t>тошнота, рвота</a:t>
            </a:r>
            <a:r>
              <a:rPr lang="ru-RU" sz="1400" dirty="0"/>
              <a:t>.</a:t>
            </a:r>
          </a:p>
          <a:p>
            <a:pPr marL="285750" indent="-285750">
              <a:buFont typeface="Wingdings" panose="05000000000000000000" pitchFamily="2" charset="2"/>
              <a:buChar char="q"/>
            </a:pPr>
            <a:r>
              <a:rPr lang="ru-RU" sz="1400" b="1" i="1" dirty="0"/>
              <a:t>Иррадиация</a:t>
            </a:r>
            <a:r>
              <a:rPr lang="ru-RU" sz="1400" dirty="0"/>
              <a:t> (распространение) боли возможна в бедро, половые органы, поясничную область.</a:t>
            </a:r>
          </a:p>
          <a:p>
            <a:pPr marL="285750" indent="-285750">
              <a:buFont typeface="Wingdings" panose="05000000000000000000" pitchFamily="2" charset="2"/>
              <a:buChar char="q"/>
            </a:pPr>
            <a:r>
              <a:rPr lang="ru-RU" sz="1400" b="1" i="1" dirty="0"/>
              <a:t>Интенсивность</a:t>
            </a:r>
            <a:r>
              <a:rPr lang="ru-RU" sz="1400" dirty="0"/>
              <a:t> боли слабая или средняя.</a:t>
            </a:r>
          </a:p>
          <a:p>
            <a:pPr marL="285750" indent="-285750">
              <a:buFont typeface="Wingdings" panose="05000000000000000000" pitchFamily="2" charset="2"/>
              <a:buChar char="q"/>
            </a:pPr>
            <a:r>
              <a:rPr lang="ru-RU" sz="1400" dirty="0"/>
              <a:t>Болевой синдром затихает на 2-3 сутки. Уменьшение боли объясняется появлением воспалительного очага, образованным брюшиной. При этом в процесс вовлекается забрюшинное пространство, где расположены почки.</a:t>
            </a:r>
          </a:p>
          <a:p>
            <a:endParaRPr lang="ru-RU" sz="1400" dirty="0" smtClean="0"/>
          </a:p>
          <a:p>
            <a:r>
              <a:rPr lang="ru-RU" sz="1400" dirty="0"/>
              <a:t>Во время </a:t>
            </a:r>
            <a:r>
              <a:rPr lang="ru-RU" sz="1400" dirty="0" err="1"/>
              <a:t>физикального</a:t>
            </a:r>
            <a:r>
              <a:rPr lang="ru-RU" sz="1400" dirty="0"/>
              <a:t> осмотра отмечается слабая или средняя болезненность в нижнем квадранте живота справа. Признаков раздражения брюшины нет. Живот при прощупывании мягкий, задействован в акте дыхания. Возможно напряжение боковой стенки живота.</a:t>
            </a:r>
          </a:p>
          <a:p>
            <a:endParaRPr lang="ru-RU" sz="1400" dirty="0"/>
          </a:p>
          <a:p>
            <a:r>
              <a:rPr lang="ru-RU" sz="1400" b="1" i="1" dirty="0" smtClean="0"/>
              <a:t>Дифференциальная диагностика: </a:t>
            </a:r>
            <a:r>
              <a:rPr lang="ru-RU" sz="1400" dirty="0" smtClean="0"/>
              <a:t>пороки </a:t>
            </a:r>
            <a:r>
              <a:rPr lang="ru-RU" sz="1400" dirty="0"/>
              <a:t>развития органов мочевыделительной </a:t>
            </a:r>
            <a:r>
              <a:rPr lang="ru-RU" sz="1400" dirty="0" smtClean="0"/>
              <a:t>системы, почечная колика, мочекаменная болезнь.</a:t>
            </a:r>
          </a:p>
        </p:txBody>
      </p:sp>
    </p:spTree>
    <p:extLst>
      <p:ext uri="{BB962C8B-B14F-4D97-AF65-F5344CB8AC3E}">
        <p14:creationId xmlns:p14="http://schemas.microsoft.com/office/powerpoint/2010/main" val="107591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05000" y="0"/>
            <a:ext cx="8229600" cy="487362"/>
          </a:xfrm>
        </p:spPr>
        <p:txBody>
          <a:bodyPr>
            <a:normAutofit fontScale="90000"/>
          </a:bodyPr>
          <a:lstStyle/>
          <a:p>
            <a:r>
              <a:rPr lang="ru-RU" sz="4000" b="1" i="1" dirty="0">
                <a:solidFill>
                  <a:schemeClr val="accent2">
                    <a:lumMod val="50000"/>
                  </a:schemeClr>
                </a:solidFill>
              </a:rPr>
              <a:t>Тазовый </a:t>
            </a:r>
            <a:r>
              <a:rPr lang="ru-RU" sz="4000" b="1" i="1" dirty="0" smtClean="0">
                <a:solidFill>
                  <a:schemeClr val="accent2">
                    <a:lumMod val="50000"/>
                  </a:schemeClr>
                </a:solidFill>
              </a:rPr>
              <a:t>аппендицит</a:t>
            </a:r>
            <a:endParaRPr lang="ru-RU" sz="4000" b="1" i="1" dirty="0">
              <a:solidFill>
                <a:schemeClr val="accent2">
                  <a:lumMod val="50000"/>
                </a:schemeClr>
              </a:solidFill>
            </a:endParaRPr>
          </a:p>
        </p:txBody>
      </p:sp>
      <p:pic>
        <p:nvPicPr>
          <p:cNvPr id="11266" name="Picture 2" descr="http://garbuzenko62.ru/tazoviy_appendici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3187" y="1736885"/>
            <a:ext cx="3001282" cy="26539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4912" y="765904"/>
            <a:ext cx="8088087" cy="612475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ru-RU" sz="1400" dirty="0"/>
              <a:t>Воспаление червеобразного отростка, расположенного в малом тазу, сопровождается болями в низу живота, в нижнем отделе правой подвздошной области или над лобком. Нередко боли </a:t>
            </a:r>
            <a:r>
              <a:rPr lang="ru-RU" sz="1400" b="1" i="1" dirty="0" err="1"/>
              <a:t>иррадиируют</a:t>
            </a:r>
            <a:r>
              <a:rPr lang="ru-RU" sz="1400" dirty="0"/>
              <a:t> по </a:t>
            </a:r>
            <a:r>
              <a:rPr lang="ru-RU" sz="1400" dirty="0" smtClean="0"/>
              <a:t>ходу </a:t>
            </a:r>
            <a:r>
              <a:rPr lang="ru-RU" sz="1400" dirty="0"/>
              <a:t>мочеиспускательного канала или в яичко, правую половую губу, прямую кишку. </a:t>
            </a:r>
            <a:endParaRPr lang="ru-RU" sz="1400" dirty="0" smtClean="0"/>
          </a:p>
          <a:p>
            <a:pPr marL="285750" indent="-285750">
              <a:buFont typeface="Wingdings" panose="05000000000000000000" pitchFamily="2" charset="2"/>
              <a:buChar char="q"/>
            </a:pPr>
            <a:endParaRPr lang="ru-RU" sz="1400" dirty="0"/>
          </a:p>
          <a:p>
            <a:pPr marL="285750" indent="-285750">
              <a:buFont typeface="Wingdings" panose="05000000000000000000" pitchFamily="2" charset="2"/>
              <a:buChar char="q"/>
            </a:pPr>
            <a:r>
              <a:rPr lang="ru-RU" sz="1400" b="1" i="1" dirty="0" err="1"/>
              <a:t>Дизурические</a:t>
            </a:r>
            <a:r>
              <a:rPr lang="ru-RU" sz="1400" dirty="0"/>
              <a:t> явления, появляющиеся при этом, могут выражаться в частых болезненных мочеиспусканиях. </a:t>
            </a:r>
            <a:r>
              <a:rPr lang="ru-RU" sz="1400" dirty="0" smtClean="0"/>
              <a:t>Дети </a:t>
            </a:r>
            <a:r>
              <a:rPr lang="ru-RU" sz="1400" dirty="0"/>
              <a:t>иногда боятся мочиться, а растянутый мочевой пузырь </a:t>
            </a:r>
            <a:r>
              <a:rPr lang="ru-RU" sz="1400" dirty="0" smtClean="0"/>
              <a:t>ещё </a:t>
            </a:r>
            <a:r>
              <a:rPr lang="ru-RU" sz="1400" dirty="0"/>
              <a:t>больше усиливает боли в животе. Воспаление низко расположенного червеобразного отростка нередко сопровождается </a:t>
            </a:r>
            <a:r>
              <a:rPr lang="ru-RU" sz="1400" b="1" i="1" dirty="0"/>
              <a:t>частым жидким стулом </a:t>
            </a:r>
            <a:r>
              <a:rPr lang="ru-RU" sz="1400" dirty="0"/>
              <a:t>с </a:t>
            </a:r>
            <a:r>
              <a:rPr lang="ru-RU" sz="1400" b="1" i="1" dirty="0"/>
              <a:t>примесью слизи и крови</a:t>
            </a:r>
            <a:r>
              <a:rPr lang="ru-RU" sz="1400" dirty="0"/>
              <a:t>. </a:t>
            </a:r>
            <a:endParaRPr lang="ru-RU" sz="1400" dirty="0" smtClean="0"/>
          </a:p>
          <a:p>
            <a:pPr marL="285750" indent="-285750">
              <a:buFont typeface="Wingdings" panose="05000000000000000000" pitchFamily="2" charset="2"/>
              <a:buChar char="q"/>
            </a:pPr>
            <a:endParaRPr lang="ru-RU" sz="1400" dirty="0"/>
          </a:p>
          <a:p>
            <a:pPr marL="285750" indent="-285750">
              <a:buFont typeface="Wingdings" panose="05000000000000000000" pitchFamily="2" charset="2"/>
              <a:buChar char="q"/>
            </a:pPr>
            <a:r>
              <a:rPr lang="ru-RU" sz="1400" dirty="0"/>
              <a:t>При тазовом расположении червеобразного отростка могут длительно </a:t>
            </a:r>
            <a:r>
              <a:rPr lang="ru-RU" sz="1400" b="1" i="1" dirty="0"/>
              <a:t>отсутствовать</a:t>
            </a:r>
            <a:r>
              <a:rPr lang="ru-RU" sz="1400" dirty="0"/>
              <a:t> болезненность при пальпации и напряжение мыши передней брюшной стенки или эти симптомы умеренно выражены в нижних отделах живота над лобком. Большую помощь для диагностики оказывает ректальное пальцевое исследование, при котором можно обнаружить резко болезненное нависание или инфильтрат справа. Слизистая оболочка прямой кишки рыхлая, отечная, легкоранимая, особенно у правого свода</a:t>
            </a:r>
            <a:r>
              <a:rPr lang="ru-RU" sz="1400" dirty="0" smtClean="0"/>
              <a:t>.</a:t>
            </a:r>
          </a:p>
          <a:p>
            <a:pPr marL="285750" indent="-285750">
              <a:buFont typeface="Wingdings" panose="05000000000000000000" pitchFamily="2" charset="2"/>
              <a:buChar char="q"/>
            </a:pPr>
            <a:endParaRPr lang="ru-RU" sz="1400" dirty="0"/>
          </a:p>
          <a:p>
            <a:pPr marL="285750" indent="-285750">
              <a:buFont typeface="Wingdings" panose="05000000000000000000" pitchFamily="2" charset="2"/>
              <a:buChar char="q"/>
            </a:pPr>
            <a:r>
              <a:rPr lang="ru-RU" sz="1400" dirty="0"/>
              <a:t>При этой форме аппендицита в </a:t>
            </a:r>
            <a:r>
              <a:rPr lang="ru-RU" sz="1400" b="1" i="1" dirty="0"/>
              <a:t>анализах мочи </a:t>
            </a:r>
            <a:r>
              <a:rPr lang="ru-RU" sz="1400" dirty="0"/>
              <a:t>нередко выявляются лейкоциты, эритроциты и плоский эпителий, появляющиеся вследствие перехода воспаления на мочевой пузырь. В </a:t>
            </a:r>
            <a:r>
              <a:rPr lang="ru-RU" sz="1400" b="1" i="1" dirty="0" err="1"/>
              <a:t>копрограмме</a:t>
            </a:r>
            <a:r>
              <a:rPr lang="ru-RU" sz="1400" dirty="0"/>
              <a:t> находят большое количество слизи, лейкоцитов, эритроциты</a:t>
            </a:r>
            <a:r>
              <a:rPr lang="ru-RU" sz="1400" dirty="0" smtClean="0"/>
              <a:t>.</a:t>
            </a:r>
          </a:p>
          <a:p>
            <a:pPr marL="285750" indent="-285750">
              <a:buFont typeface="Wingdings" panose="05000000000000000000" pitchFamily="2" charset="2"/>
              <a:buChar char="q"/>
            </a:pPr>
            <a:endParaRPr lang="ru-RU" sz="1400" dirty="0"/>
          </a:p>
          <a:p>
            <a:pPr marL="285750" indent="-285750">
              <a:buFont typeface="Wingdings" panose="05000000000000000000" pitchFamily="2" charset="2"/>
              <a:buChar char="q"/>
            </a:pPr>
            <a:r>
              <a:rPr lang="ru-RU" sz="1400" b="1" i="1" dirty="0" smtClean="0"/>
              <a:t>Дифференциальная диагностика</a:t>
            </a:r>
            <a:r>
              <a:rPr lang="ru-RU" sz="1400" dirty="0" smtClean="0"/>
              <a:t>: острый и хронический цистит, </a:t>
            </a:r>
            <a:r>
              <a:rPr lang="ru-RU" sz="1400" dirty="0" err="1" smtClean="0"/>
              <a:t>аденексит</a:t>
            </a:r>
            <a:r>
              <a:rPr lang="ru-RU" sz="1400" dirty="0" smtClean="0"/>
              <a:t>, дизентерия</a:t>
            </a:r>
          </a:p>
          <a:p>
            <a:pPr marL="285750" indent="-285750">
              <a:buFont typeface="Wingdings" panose="05000000000000000000" pitchFamily="2" charset="2"/>
              <a:buChar char="q"/>
            </a:pPr>
            <a:endParaRPr lang="ru-RU" sz="1400" dirty="0"/>
          </a:p>
        </p:txBody>
      </p:sp>
    </p:spTree>
    <p:extLst>
      <p:ext uri="{BB962C8B-B14F-4D97-AF65-F5344CB8AC3E}">
        <p14:creationId xmlns:p14="http://schemas.microsoft.com/office/powerpoint/2010/main" val="1218739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043113" y="260350"/>
            <a:ext cx="8229600" cy="558800"/>
          </a:xfrm>
        </p:spPr>
        <p:txBody>
          <a:bodyPr>
            <a:normAutofit fontScale="90000"/>
          </a:bodyPr>
          <a:lstStyle/>
          <a:p>
            <a:r>
              <a:rPr lang="ru-RU" sz="4000" b="1" i="1" dirty="0" err="1">
                <a:solidFill>
                  <a:schemeClr val="accent2">
                    <a:lumMod val="50000"/>
                  </a:schemeClr>
                </a:solidFill>
              </a:rPr>
              <a:t>Подпеченочный</a:t>
            </a:r>
            <a:r>
              <a:rPr lang="ru-RU" sz="4000" b="1" i="1" dirty="0">
                <a:solidFill>
                  <a:schemeClr val="accent2">
                    <a:lumMod val="50000"/>
                  </a:schemeClr>
                </a:solidFill>
              </a:rPr>
              <a:t> аппендицит.</a:t>
            </a:r>
          </a:p>
        </p:txBody>
      </p:sp>
      <p:pic>
        <p:nvPicPr>
          <p:cNvPr id="2" name="Рисунок 1"/>
          <p:cNvPicPr>
            <a:picLocks noChangeAspect="1"/>
          </p:cNvPicPr>
          <p:nvPr/>
        </p:nvPicPr>
        <p:blipFill>
          <a:blip r:embed="rId2"/>
          <a:stretch>
            <a:fillRect/>
          </a:stretch>
        </p:blipFill>
        <p:spPr>
          <a:xfrm>
            <a:off x="8532636" y="1567542"/>
            <a:ext cx="2940906" cy="4127366"/>
          </a:xfrm>
          <a:prstGeom prst="rect">
            <a:avLst/>
          </a:prstGeom>
        </p:spPr>
      </p:pic>
      <p:sp>
        <p:nvSpPr>
          <p:cNvPr id="4" name="TextBox 3"/>
          <p:cNvSpPr txBox="1"/>
          <p:nvPr/>
        </p:nvSpPr>
        <p:spPr>
          <a:xfrm>
            <a:off x="870856" y="1404256"/>
            <a:ext cx="7260772" cy="477053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ru-RU" sz="1600" dirty="0"/>
              <a:t>При </a:t>
            </a:r>
            <a:r>
              <a:rPr lang="ru-RU" sz="1600" dirty="0" err="1"/>
              <a:t>подпеченочном</a:t>
            </a:r>
            <a:r>
              <a:rPr lang="ru-RU" sz="1600" dirty="0"/>
              <a:t> варианте острого аппендицита (2-5% атипичных форм) боль, первоначально появившаяся в </a:t>
            </a:r>
            <a:r>
              <a:rPr lang="ru-RU" sz="1600" b="1" i="1" dirty="0"/>
              <a:t>подложечной области</a:t>
            </a:r>
            <a:r>
              <a:rPr lang="ru-RU" sz="1600" dirty="0"/>
              <a:t>, </a:t>
            </a:r>
            <a:r>
              <a:rPr lang="ru-RU" sz="1600" b="1" i="1" dirty="0"/>
              <a:t>перемещается</a:t>
            </a:r>
            <a:r>
              <a:rPr lang="ru-RU" sz="1600" dirty="0"/>
              <a:t> затем в правое подреберье, обычно локализуясь </a:t>
            </a:r>
            <a:r>
              <a:rPr lang="ru-RU" sz="1600" dirty="0" err="1"/>
              <a:t>латеральнее</a:t>
            </a:r>
            <a:r>
              <a:rPr lang="ru-RU" sz="1600" dirty="0"/>
              <a:t> проекции желчного пузыря - по </a:t>
            </a:r>
            <a:r>
              <a:rPr lang="ru-RU" sz="1600" dirty="0" err="1"/>
              <a:t>переднеподмышечной</a:t>
            </a:r>
            <a:r>
              <a:rPr lang="ru-RU" sz="1600" dirty="0"/>
              <a:t> линии. </a:t>
            </a:r>
            <a:endParaRPr lang="ru-RU" sz="1600" dirty="0" smtClean="0"/>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r>
              <a:rPr lang="ru-RU" sz="1600" dirty="0" smtClean="0"/>
              <a:t>Пальпация </a:t>
            </a:r>
            <a:r>
              <a:rPr lang="ru-RU" sz="1600" dirty="0"/>
              <a:t>этой области позволяет установить напряжение широких мышц живота, симптомы </a:t>
            </a:r>
            <a:r>
              <a:rPr lang="ru-RU" sz="1600" b="1" i="1" dirty="0"/>
              <a:t>раздражения</a:t>
            </a:r>
            <a:r>
              <a:rPr lang="ru-RU" sz="1600" dirty="0"/>
              <a:t> брюшины, </a:t>
            </a:r>
            <a:r>
              <a:rPr lang="ru-RU" sz="1600" b="1" i="1" dirty="0"/>
              <a:t>иррадиацию</a:t>
            </a:r>
            <a:r>
              <a:rPr lang="ru-RU" sz="1600" dirty="0"/>
              <a:t> боли в подложечную область</a:t>
            </a:r>
            <a:r>
              <a:rPr lang="ru-RU" sz="1600" dirty="0" smtClean="0"/>
              <a:t>.</a:t>
            </a:r>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r>
              <a:rPr lang="ru-RU" sz="1600" dirty="0"/>
              <a:t>Симптомы </a:t>
            </a:r>
            <a:r>
              <a:rPr lang="ru-RU" sz="1600" dirty="0" err="1"/>
              <a:t>Ситковского</a:t>
            </a:r>
            <a:r>
              <a:rPr lang="ru-RU" sz="1600" dirty="0"/>
              <a:t>, </a:t>
            </a:r>
            <a:r>
              <a:rPr lang="ru-RU" sz="1600" dirty="0" err="1"/>
              <a:t>Раздольского</a:t>
            </a:r>
            <a:r>
              <a:rPr lang="ru-RU" sz="1600" dirty="0"/>
              <a:t>, </a:t>
            </a:r>
            <a:r>
              <a:rPr lang="ru-RU" sz="1600" dirty="0" err="1"/>
              <a:t>Ровсинга</a:t>
            </a:r>
            <a:r>
              <a:rPr lang="ru-RU" sz="1600" dirty="0"/>
              <a:t> бывают положительными. Верифицировать высокое расположение купола слепой кишки можно при </a:t>
            </a:r>
            <a:r>
              <a:rPr lang="ru-RU" sz="1600" b="1" i="1" dirty="0"/>
              <a:t>обзорной рентгеноскопии </a:t>
            </a:r>
            <a:r>
              <a:rPr lang="ru-RU" sz="1600" dirty="0"/>
              <a:t>органов брюшной полости. Полезную информацию может дать </a:t>
            </a:r>
            <a:r>
              <a:rPr lang="ru-RU" sz="1600" b="1" dirty="0"/>
              <a:t>УЗИ</a:t>
            </a:r>
            <a:r>
              <a:rPr lang="ru-RU" sz="1600" dirty="0" smtClean="0"/>
              <a:t>.</a:t>
            </a:r>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r>
              <a:rPr lang="ru-RU" sz="1600" b="1" i="1" dirty="0" smtClean="0"/>
              <a:t>Дифференциальная диагностика: </a:t>
            </a:r>
            <a:r>
              <a:rPr lang="ru-RU" sz="1600" dirty="0" smtClean="0"/>
              <a:t>острый холецистит, вирусный гепатит, гастрит, панкреатит.</a:t>
            </a:r>
            <a:endParaRPr lang="ru-RU" sz="1600" dirty="0"/>
          </a:p>
          <a:p>
            <a:pPr marL="285750" indent="-285750">
              <a:buFont typeface="Wingdings" panose="05000000000000000000" pitchFamily="2" charset="2"/>
              <a:buChar char="q"/>
            </a:pPr>
            <a:endParaRPr lang="ru-RU" sz="1600" dirty="0"/>
          </a:p>
        </p:txBody>
      </p:sp>
    </p:spTree>
    <p:extLst>
      <p:ext uri="{BB962C8B-B14F-4D97-AF65-F5344CB8AC3E}">
        <p14:creationId xmlns:p14="http://schemas.microsoft.com/office/powerpoint/2010/main" val="644072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850571" y="359229"/>
            <a:ext cx="8229600" cy="487362"/>
          </a:xfrm>
          <a:prstGeom prst="rect">
            <a:avLst/>
          </a:prstGeom>
        </p:spPr>
        <p:txBody>
          <a:bodyPr>
            <a:normAutofit fontScale="75000" lnSpcReduction="2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4000" b="1" i="1" dirty="0" smtClean="0">
                <a:solidFill>
                  <a:schemeClr val="accent2">
                    <a:lumMod val="50000"/>
                  </a:schemeClr>
                </a:solidFill>
              </a:rPr>
              <a:t>Медиальный аппендицит</a:t>
            </a:r>
            <a:endParaRPr lang="ru-RU" sz="4000" b="1" i="1" dirty="0">
              <a:solidFill>
                <a:schemeClr val="accent2">
                  <a:lumMod val="50000"/>
                </a:schemeClr>
              </a:solidFill>
            </a:endParaRPr>
          </a:p>
        </p:txBody>
      </p:sp>
      <p:sp>
        <p:nvSpPr>
          <p:cNvPr id="3" name="TextBox 2"/>
          <p:cNvSpPr txBox="1"/>
          <p:nvPr/>
        </p:nvSpPr>
        <p:spPr>
          <a:xfrm>
            <a:off x="914400" y="1023257"/>
            <a:ext cx="7881257" cy="57554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ru-RU" sz="1600" b="1" i="1" dirty="0"/>
              <a:t>Медиальное расположение </a:t>
            </a:r>
            <a:r>
              <a:rPr lang="ru-RU" sz="1600" dirty="0"/>
              <a:t>отростка встречается у 8-10% больных с атипичными формами аппендицита. При этом отросток смещен к средней линии и </a:t>
            </a:r>
            <a:r>
              <a:rPr lang="ru-RU" sz="1600" b="1" i="1" dirty="0"/>
              <a:t>располагается</a:t>
            </a:r>
            <a:r>
              <a:rPr lang="ru-RU" sz="1600" dirty="0"/>
              <a:t> близко к корню брыжейки тонкой кишки</a:t>
            </a:r>
            <a:r>
              <a:rPr lang="ru-RU" sz="1600" dirty="0" smtClean="0"/>
              <a:t>.</a:t>
            </a:r>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r>
              <a:rPr lang="ru-RU" sz="1600" dirty="0"/>
              <a:t>Именно поэтому аппендицит при срединном расположении органа характеризуется </a:t>
            </a:r>
            <a:r>
              <a:rPr lang="ru-RU" sz="1600" b="1" i="1" dirty="0"/>
              <a:t>бурным развитием </a:t>
            </a:r>
            <a:r>
              <a:rPr lang="ru-RU" sz="1600" dirty="0"/>
              <a:t>клинических симптомов. Боль в животе вначале носит </a:t>
            </a:r>
            <a:r>
              <a:rPr lang="ru-RU" sz="1600" b="1" i="1" dirty="0"/>
              <a:t>разлитой</a:t>
            </a:r>
            <a:r>
              <a:rPr lang="ru-RU" sz="1600" dirty="0"/>
              <a:t> характер, но затем локализуется в области пупка или правом нижнем квадранте живота, сопровождаясь </a:t>
            </a:r>
            <a:r>
              <a:rPr lang="ru-RU" sz="1600" b="1" i="1" dirty="0"/>
              <a:t>многократной рвотой </a:t>
            </a:r>
            <a:r>
              <a:rPr lang="ru-RU" sz="1600" dirty="0"/>
              <a:t>и </a:t>
            </a:r>
            <a:r>
              <a:rPr lang="ru-RU" sz="1600" b="1" i="1" dirty="0"/>
              <a:t>высокой лихорадкой</a:t>
            </a:r>
            <a:r>
              <a:rPr lang="ru-RU" sz="1600" dirty="0" smtClean="0"/>
              <a:t>.</a:t>
            </a:r>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r>
              <a:rPr lang="ru-RU" sz="1600" dirty="0"/>
              <a:t>Локальная болезненность, напряжение мышц живота и симптом </a:t>
            </a:r>
            <a:r>
              <a:rPr lang="ru-RU" sz="1600" dirty="0" err="1"/>
              <a:t>Щеткина-Блюмберга</a:t>
            </a:r>
            <a:r>
              <a:rPr lang="ru-RU" sz="1600" dirty="0"/>
              <a:t> наиболее ярко выражены </a:t>
            </a:r>
            <a:r>
              <a:rPr lang="ru-RU" sz="1600" b="1" i="1" dirty="0"/>
              <a:t>около пупка </a:t>
            </a:r>
            <a:r>
              <a:rPr lang="ru-RU" sz="1600" dirty="0"/>
              <a:t>и справа от него. Вследствие рефлекторного раздражения корня брыжейки рано возникает и быстро нарастает </a:t>
            </a:r>
            <a:r>
              <a:rPr lang="ru-RU" sz="1600" b="1" i="1" dirty="0"/>
              <a:t>вздутие живота </a:t>
            </a:r>
            <a:r>
              <a:rPr lang="ru-RU" sz="1600" dirty="0"/>
              <a:t>из-за </a:t>
            </a:r>
            <a:r>
              <a:rPr lang="ru-RU" sz="1600" b="1" i="1" dirty="0"/>
              <a:t>пареза</a:t>
            </a:r>
            <a:r>
              <a:rPr lang="ru-RU" sz="1600" dirty="0"/>
              <a:t> кишечника. На фоне увеличивающейся дегидратации появляется лихорадка</a:t>
            </a:r>
            <a:r>
              <a:rPr lang="ru-RU" sz="1600" dirty="0" smtClean="0"/>
              <a:t>.</a:t>
            </a:r>
          </a:p>
          <a:p>
            <a:pPr marL="285750" indent="-285750">
              <a:buFont typeface="Wingdings" panose="05000000000000000000" pitchFamily="2" charset="2"/>
              <a:buChar char="q"/>
            </a:pPr>
            <a:endParaRPr lang="ru-RU" sz="1600" dirty="0" smtClean="0"/>
          </a:p>
          <a:p>
            <a:pPr marL="285750" indent="-285750">
              <a:buFont typeface="Wingdings" panose="05000000000000000000" pitchFamily="2" charset="2"/>
              <a:buChar char="q"/>
            </a:pPr>
            <a:r>
              <a:rPr lang="ru-RU" sz="1600" b="1" i="1" dirty="0" smtClean="0"/>
              <a:t>Дифференциальная диагностика: </a:t>
            </a:r>
            <a:r>
              <a:rPr lang="ru-RU" sz="1600" dirty="0" smtClean="0"/>
              <a:t>кишечный </a:t>
            </a:r>
            <a:r>
              <a:rPr lang="ru-RU" sz="1600" dirty="0" err="1" smtClean="0"/>
              <a:t>иерсиноз</a:t>
            </a:r>
            <a:r>
              <a:rPr lang="ru-RU" sz="1600" dirty="0" smtClean="0"/>
              <a:t>, болезнь </a:t>
            </a:r>
            <a:r>
              <a:rPr lang="ru-RU" sz="1600" dirty="0" err="1" smtClean="0"/>
              <a:t>Шейнлена-Геноха</a:t>
            </a:r>
            <a:r>
              <a:rPr lang="ru-RU" sz="1600" dirty="0" smtClean="0"/>
              <a:t>, острая кишечная инфекция, глистная инвазия, острый </a:t>
            </a:r>
            <a:r>
              <a:rPr lang="ru-RU" sz="1600" dirty="0" err="1" smtClean="0"/>
              <a:t>мезаденит</a:t>
            </a:r>
            <a:r>
              <a:rPr lang="ru-RU" sz="1600" dirty="0" smtClean="0"/>
              <a:t>, аденовирусная инфекция</a:t>
            </a:r>
            <a:endParaRPr lang="ru-RU" sz="1600" dirty="0"/>
          </a:p>
          <a:p>
            <a:pPr marL="285750" indent="-285750">
              <a:buFont typeface="Wingdings" panose="05000000000000000000" pitchFamily="2" charset="2"/>
              <a:buChar char="q"/>
            </a:pPr>
            <a:endParaRPr lang="ru-RU" sz="1600" dirty="0"/>
          </a:p>
          <a:p>
            <a:pPr marL="285750" indent="-285750">
              <a:buFont typeface="Wingdings" panose="05000000000000000000" pitchFamily="2" charset="2"/>
              <a:buChar char="q"/>
            </a:pPr>
            <a:endParaRPr lang="ru-RU" sz="1600" dirty="0"/>
          </a:p>
        </p:txBody>
      </p:sp>
      <p:pic>
        <p:nvPicPr>
          <p:cNvPr id="4" name="Рисунок 3"/>
          <p:cNvPicPr>
            <a:picLocks noChangeAspect="1"/>
          </p:cNvPicPr>
          <p:nvPr/>
        </p:nvPicPr>
        <p:blipFill>
          <a:blip r:embed="rId2"/>
          <a:stretch>
            <a:fillRect/>
          </a:stretch>
        </p:blipFill>
        <p:spPr>
          <a:xfrm>
            <a:off x="9165885" y="1621971"/>
            <a:ext cx="2465396" cy="2498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8944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81200" y="277813"/>
            <a:ext cx="8229600" cy="558800"/>
          </a:xfrm>
        </p:spPr>
        <p:txBody>
          <a:bodyPr>
            <a:normAutofit fontScale="90000"/>
          </a:bodyPr>
          <a:lstStyle/>
          <a:p>
            <a:r>
              <a:rPr lang="ru-RU" sz="4000" b="1" i="1" dirty="0">
                <a:solidFill>
                  <a:schemeClr val="accent2">
                    <a:lumMod val="50000"/>
                  </a:schemeClr>
                </a:solidFill>
              </a:rPr>
              <a:t>Левосторонний аппендицит</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4847" y="1735618"/>
            <a:ext cx="3785895" cy="3346392"/>
          </a:xfrm>
          <a:prstGeom prst="rect">
            <a:avLst/>
          </a:prstGeom>
        </p:spPr>
      </p:pic>
      <p:sp>
        <p:nvSpPr>
          <p:cNvPr id="3" name="TextBox 2"/>
          <p:cNvSpPr txBox="1"/>
          <p:nvPr/>
        </p:nvSpPr>
        <p:spPr>
          <a:xfrm>
            <a:off x="957943" y="1219200"/>
            <a:ext cx="6966857" cy="507831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Wingdings" panose="05000000000000000000" pitchFamily="2" charset="2"/>
              <a:buChar char="q"/>
            </a:pPr>
            <a:r>
              <a:rPr lang="ru-RU" dirty="0"/>
              <a:t>Левостороннее расположение отростка может быть обусловлено наличием </a:t>
            </a:r>
            <a:r>
              <a:rPr lang="ru-RU" b="1" i="1" dirty="0"/>
              <a:t>подвижной брыжейки </a:t>
            </a:r>
            <a:r>
              <a:rPr lang="ru-RU" dirty="0"/>
              <a:t>слепой кишки, обшей брыжейки, чрезмерно </a:t>
            </a:r>
            <a:r>
              <a:rPr lang="ru-RU" b="1" i="1" dirty="0"/>
              <a:t>длинным</a:t>
            </a:r>
            <a:r>
              <a:rPr lang="ru-RU" dirty="0"/>
              <a:t> червеобразным отростком или </a:t>
            </a:r>
            <a:r>
              <a:rPr lang="ru-RU" b="1" i="1" dirty="0"/>
              <a:t>обратным</a:t>
            </a:r>
            <a:r>
              <a:rPr lang="ru-RU" dirty="0"/>
              <a:t> расположением внутренних органов. </a:t>
            </a:r>
          </a:p>
          <a:p>
            <a:pPr marL="285750" indent="-285750">
              <a:buFont typeface="Wingdings" panose="05000000000000000000" pitchFamily="2" charset="2"/>
              <a:buChar char="q"/>
            </a:pPr>
            <a:endParaRPr lang="ru-RU" dirty="0"/>
          </a:p>
          <a:p>
            <a:pPr marL="285750" indent="-285750">
              <a:buFont typeface="Wingdings" panose="05000000000000000000" pitchFamily="2" charset="2"/>
              <a:buChar char="q"/>
            </a:pPr>
            <a:r>
              <a:rPr lang="ru-RU" dirty="0"/>
              <a:t>Клинические проявления заболевания </a:t>
            </a:r>
            <a:r>
              <a:rPr lang="ru-RU" b="1" i="1" dirty="0"/>
              <a:t>подобны</a:t>
            </a:r>
            <a:r>
              <a:rPr lang="ru-RU" dirty="0"/>
              <a:t> таковым при правостороннем расположении червеобразного отростка, но локализация болей в левой половине живота отвлекает мысль врача от диагноза «острый аппендицит». Даже при присоединении </a:t>
            </a:r>
            <a:r>
              <a:rPr lang="ru-RU" dirty="0" err="1"/>
              <a:t>перитонеальных</a:t>
            </a:r>
            <a:r>
              <a:rPr lang="ru-RU" dirty="0"/>
              <a:t> явлений редко думают о перитоните аппендикулярного происхождения. </a:t>
            </a:r>
          </a:p>
          <a:p>
            <a:pPr marL="285750" indent="-285750">
              <a:buFont typeface="Wingdings" panose="05000000000000000000" pitchFamily="2" charset="2"/>
              <a:buChar char="q"/>
            </a:pPr>
            <a:endParaRPr lang="ru-RU" dirty="0"/>
          </a:p>
          <a:p>
            <a:pPr marL="285750" indent="-285750">
              <a:buFont typeface="Wingdings" panose="05000000000000000000" pitchFamily="2" charset="2"/>
              <a:buChar char="q"/>
            </a:pPr>
            <a:r>
              <a:rPr lang="ru-RU" dirty="0"/>
              <a:t>Если известно, что у ребенка имеется обратное расположение внутренних органов, диагностика менее затруднена.</a:t>
            </a:r>
          </a:p>
        </p:txBody>
      </p:sp>
    </p:spTree>
    <p:extLst>
      <p:ext uri="{BB962C8B-B14F-4D97-AF65-F5344CB8AC3E}">
        <p14:creationId xmlns:p14="http://schemas.microsoft.com/office/powerpoint/2010/main" val="3392671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1" y="166887"/>
            <a:ext cx="8305800" cy="584775"/>
          </a:xfrm>
          <a:prstGeom prst="rect">
            <a:avLst/>
          </a:prstGeom>
          <a:noFill/>
        </p:spPr>
        <p:txBody>
          <a:bodyPr wrap="square" rtlCol="0">
            <a:spAutoFit/>
          </a:bodyPr>
          <a:lstStyle/>
          <a:p>
            <a:r>
              <a:rPr lang="ru-RU" sz="3200" b="1" dirty="0" smtClean="0">
                <a:solidFill>
                  <a:schemeClr val="accent2">
                    <a:lumMod val="75000"/>
                  </a:schemeClr>
                </a:solidFill>
              </a:rPr>
              <a:t>АППЕНДИКУЛЯРНЫЕ СИМПТОМЫ: </a:t>
            </a:r>
            <a:endParaRPr lang="ru-RU" sz="3200" dirty="0">
              <a:solidFill>
                <a:schemeClr val="accent2">
                  <a:lumMod val="75000"/>
                </a:schemeClr>
              </a:solidFill>
            </a:endParaRPr>
          </a:p>
        </p:txBody>
      </p:sp>
      <p:sp>
        <p:nvSpPr>
          <p:cNvPr id="3" name="TextBox 2"/>
          <p:cNvSpPr txBox="1"/>
          <p:nvPr/>
        </p:nvSpPr>
        <p:spPr>
          <a:xfrm>
            <a:off x="1045029" y="1077686"/>
            <a:ext cx="6651172" cy="5755422"/>
          </a:xfrm>
          <a:prstGeom prst="rect">
            <a:avLst/>
          </a:prstGeom>
          <a:noFill/>
        </p:spPr>
        <p:txBody>
          <a:bodyPr wrap="square" rtlCol="0">
            <a:spAutoFit/>
          </a:bodyPr>
          <a:lstStyle/>
          <a:p>
            <a:pPr marL="342900" indent="-342900">
              <a:buFont typeface="+mj-lt"/>
              <a:buAutoNum type="arabicPeriod"/>
            </a:pPr>
            <a:r>
              <a:rPr lang="ru-RU" sz="1600" b="1" dirty="0" err="1">
                <a:solidFill>
                  <a:schemeClr val="accent3">
                    <a:lumMod val="75000"/>
                  </a:schemeClr>
                </a:solidFill>
              </a:rPr>
              <a:t>Кохера</a:t>
            </a:r>
            <a:r>
              <a:rPr lang="ru-RU" sz="1600" dirty="0">
                <a:solidFill>
                  <a:schemeClr val="accent3">
                    <a:lumMod val="75000"/>
                  </a:schemeClr>
                </a:solidFill>
              </a:rPr>
              <a:t> </a:t>
            </a:r>
            <a:r>
              <a:rPr lang="ru-RU" sz="1600" dirty="0"/>
              <a:t>- боль начинается в подложечной,  затем  переходит  в пр. </a:t>
            </a:r>
            <a:r>
              <a:rPr lang="ru-RU" sz="1600" dirty="0" err="1"/>
              <a:t>подвзд</a:t>
            </a:r>
            <a:r>
              <a:rPr lang="ru-RU" sz="1600" dirty="0"/>
              <a:t>. обл.</a:t>
            </a:r>
          </a:p>
          <a:p>
            <a:pPr marL="342900" indent="-342900">
              <a:buFont typeface="+mj-lt"/>
              <a:buAutoNum type="arabicPeriod"/>
            </a:pPr>
            <a:endParaRPr lang="ru-RU" sz="1600" dirty="0"/>
          </a:p>
          <a:p>
            <a:pPr marL="342900" indent="-342900">
              <a:buFont typeface="+mj-lt"/>
              <a:buAutoNum type="arabicPeriod"/>
            </a:pPr>
            <a:r>
              <a:rPr lang="ru-RU" sz="1600" b="1" dirty="0" smtClean="0">
                <a:solidFill>
                  <a:schemeClr val="accent3">
                    <a:lumMod val="75000"/>
                  </a:schemeClr>
                </a:solidFill>
              </a:rPr>
              <a:t>Воскресенского</a:t>
            </a:r>
            <a:r>
              <a:rPr lang="ru-RU" sz="1600" dirty="0" smtClean="0">
                <a:solidFill>
                  <a:schemeClr val="accent3">
                    <a:lumMod val="75000"/>
                  </a:schemeClr>
                </a:solidFill>
              </a:rPr>
              <a:t> </a:t>
            </a:r>
            <a:r>
              <a:rPr lang="ru-RU" sz="1600" dirty="0"/>
              <a:t>- появление боли в правой подвздошной области при быстром проведении ладонью через натянутую поверх живота  рубашку</a:t>
            </a:r>
            <a:r>
              <a:rPr lang="ru-RU" sz="1600" dirty="0" smtClean="0"/>
              <a:t>.</a:t>
            </a:r>
          </a:p>
          <a:p>
            <a:pPr marL="342900" indent="-342900">
              <a:buFont typeface="+mj-lt"/>
              <a:buAutoNum type="arabicPeriod"/>
            </a:pPr>
            <a:endParaRPr lang="ru-RU" sz="1600" dirty="0"/>
          </a:p>
          <a:p>
            <a:pPr marL="342900" indent="-342900">
              <a:buFont typeface="+mj-lt"/>
              <a:buAutoNum type="arabicPeriod"/>
            </a:pPr>
            <a:r>
              <a:rPr lang="ru-RU" sz="1600" b="1" dirty="0" err="1" smtClean="0">
                <a:solidFill>
                  <a:schemeClr val="accent3">
                    <a:lumMod val="75000"/>
                  </a:schemeClr>
                </a:solidFill>
              </a:rPr>
              <a:t>Ровзинга</a:t>
            </a:r>
            <a:r>
              <a:rPr lang="ru-RU" sz="1600" b="1" dirty="0" smtClean="0">
                <a:solidFill>
                  <a:schemeClr val="accent3">
                    <a:lumMod val="75000"/>
                  </a:schemeClr>
                </a:solidFill>
              </a:rPr>
              <a:t> </a:t>
            </a:r>
            <a:r>
              <a:rPr lang="ru-RU" sz="1600" dirty="0"/>
              <a:t>- при толчкообразных слева боль появляется справа.</a:t>
            </a:r>
          </a:p>
          <a:p>
            <a:pPr marL="342900" indent="-342900">
              <a:buFont typeface="+mj-lt"/>
              <a:buAutoNum type="arabicPeriod"/>
            </a:pPr>
            <a:endParaRPr lang="ru-RU" sz="1600" dirty="0"/>
          </a:p>
          <a:p>
            <a:pPr marL="342900" indent="-342900">
              <a:buFont typeface="+mj-lt"/>
              <a:buAutoNum type="arabicPeriod"/>
            </a:pPr>
            <a:r>
              <a:rPr lang="ru-RU" sz="1600" b="1" dirty="0" err="1" smtClean="0">
                <a:solidFill>
                  <a:schemeClr val="accent3">
                    <a:lumMod val="75000"/>
                  </a:schemeClr>
                </a:solidFill>
              </a:rPr>
              <a:t>Ситковского</a:t>
            </a:r>
            <a:r>
              <a:rPr lang="ru-RU" sz="1600" dirty="0" smtClean="0"/>
              <a:t>  </a:t>
            </a:r>
            <a:r>
              <a:rPr lang="ru-RU" sz="1600" dirty="0"/>
              <a:t>-  лежа  на левом боку,  боль появляется </a:t>
            </a:r>
            <a:r>
              <a:rPr lang="ru-RU" sz="1600" dirty="0" smtClean="0"/>
              <a:t>справа.</a:t>
            </a:r>
            <a:endParaRPr lang="ru-RU" sz="1600" dirty="0"/>
          </a:p>
          <a:p>
            <a:pPr marL="342900" indent="-342900">
              <a:buFont typeface="+mj-lt"/>
              <a:buAutoNum type="arabicPeriod"/>
            </a:pPr>
            <a:endParaRPr lang="ru-RU" sz="1600" dirty="0"/>
          </a:p>
          <a:p>
            <a:pPr marL="342900" indent="-342900">
              <a:buFont typeface="+mj-lt"/>
              <a:buAutoNum type="arabicPeriod"/>
            </a:pPr>
            <a:r>
              <a:rPr lang="ru-RU" sz="1600" b="1" dirty="0" err="1" smtClean="0">
                <a:solidFill>
                  <a:schemeClr val="accent3">
                    <a:lumMod val="75000"/>
                  </a:schemeClr>
                </a:solidFill>
              </a:rPr>
              <a:t>Бартомье</a:t>
            </a:r>
            <a:r>
              <a:rPr lang="ru-RU" sz="1600" b="1" dirty="0" smtClean="0">
                <a:solidFill>
                  <a:schemeClr val="accent3">
                    <a:lumMod val="75000"/>
                  </a:schemeClr>
                </a:solidFill>
              </a:rPr>
              <a:t>-Михельсона</a:t>
            </a:r>
            <a:r>
              <a:rPr lang="ru-RU" sz="1600" dirty="0" smtClean="0"/>
              <a:t>  </a:t>
            </a:r>
            <a:r>
              <a:rPr lang="ru-RU" sz="1600" dirty="0"/>
              <a:t>-  положение  на  левом боку;  боль при пальпации правой подвздошной области.</a:t>
            </a:r>
          </a:p>
          <a:p>
            <a:pPr marL="342900" indent="-342900">
              <a:buFont typeface="+mj-lt"/>
              <a:buAutoNum type="arabicPeriod"/>
            </a:pPr>
            <a:endParaRPr lang="ru-RU" sz="1600" dirty="0"/>
          </a:p>
          <a:p>
            <a:pPr marL="342900" indent="-342900">
              <a:buFont typeface="+mj-lt"/>
              <a:buAutoNum type="arabicPeriod"/>
            </a:pPr>
            <a:r>
              <a:rPr lang="ru-RU" sz="1600" b="1" dirty="0" smtClean="0">
                <a:solidFill>
                  <a:schemeClr val="accent3">
                    <a:lumMod val="75000"/>
                  </a:schemeClr>
                </a:solidFill>
              </a:rPr>
              <a:t>Образцова</a:t>
            </a:r>
            <a:r>
              <a:rPr lang="ru-RU" sz="1600" dirty="0" smtClean="0">
                <a:solidFill>
                  <a:schemeClr val="accent3">
                    <a:lumMod val="75000"/>
                  </a:schemeClr>
                </a:solidFill>
              </a:rPr>
              <a:t> </a:t>
            </a:r>
            <a:r>
              <a:rPr lang="ru-RU" sz="1600" dirty="0" smtClean="0"/>
              <a:t>- </a:t>
            </a:r>
            <a:r>
              <a:rPr lang="ru-RU" sz="1600" dirty="0"/>
              <a:t>боль в правой подвздошной области при поднимании больным выпрямленной правой ноги</a:t>
            </a:r>
            <a:r>
              <a:rPr lang="ru-RU" sz="1600" dirty="0" smtClean="0"/>
              <a:t>.</a:t>
            </a:r>
          </a:p>
          <a:p>
            <a:pPr marL="342900" indent="-342900">
              <a:buFont typeface="+mj-lt"/>
              <a:buAutoNum type="arabicPeriod"/>
            </a:pPr>
            <a:endParaRPr lang="ru-RU" sz="1600" dirty="0" smtClean="0"/>
          </a:p>
          <a:p>
            <a:pPr marL="342900" indent="-342900">
              <a:buFont typeface="+mj-lt"/>
              <a:buAutoNum type="arabicPeriod"/>
            </a:pPr>
            <a:r>
              <a:rPr lang="ru-RU" sz="1600" b="1" dirty="0" err="1" smtClean="0">
                <a:solidFill>
                  <a:schemeClr val="accent3">
                    <a:lumMod val="75000"/>
                  </a:schemeClr>
                </a:solidFill>
              </a:rPr>
              <a:t>Раздольского</a:t>
            </a:r>
            <a:r>
              <a:rPr lang="ru-RU" sz="1600" dirty="0" smtClean="0">
                <a:solidFill>
                  <a:schemeClr val="accent3">
                    <a:lumMod val="75000"/>
                  </a:schemeClr>
                </a:solidFill>
              </a:rPr>
              <a:t> </a:t>
            </a:r>
            <a:r>
              <a:rPr lang="ru-RU" sz="1600" dirty="0"/>
              <a:t>- </a:t>
            </a:r>
            <a:r>
              <a:rPr lang="ru-RU" sz="1600" dirty="0" smtClean="0"/>
              <a:t>болезненность </a:t>
            </a:r>
            <a:r>
              <a:rPr lang="ru-RU" sz="1600" dirty="0"/>
              <a:t>в правой подвздошной области </a:t>
            </a:r>
            <a:r>
              <a:rPr lang="ru-RU" sz="1600" dirty="0" smtClean="0"/>
              <a:t>при</a:t>
            </a:r>
            <a:r>
              <a:rPr lang="ru-RU" sz="1600" b="1" dirty="0" smtClean="0"/>
              <a:t> </a:t>
            </a:r>
            <a:r>
              <a:rPr lang="ru-RU" sz="1600" dirty="0" smtClean="0"/>
              <a:t>перкуссии </a:t>
            </a:r>
            <a:r>
              <a:rPr lang="ru-RU" sz="1600" dirty="0"/>
              <a:t>молоточком или пальцем.</a:t>
            </a:r>
          </a:p>
          <a:p>
            <a:pPr marL="342900" indent="-342900">
              <a:buFont typeface="+mj-lt"/>
              <a:buAutoNum type="arabicPeriod"/>
            </a:pPr>
            <a:endParaRPr lang="ru-RU" sz="1600" dirty="0"/>
          </a:p>
        </p:txBody>
      </p:sp>
      <p:pic>
        <p:nvPicPr>
          <p:cNvPr id="4" name="Рисунок 3"/>
          <p:cNvPicPr>
            <a:picLocks noChangeAspect="1"/>
          </p:cNvPicPr>
          <p:nvPr/>
        </p:nvPicPr>
        <p:blipFill>
          <a:blip r:embed="rId2"/>
          <a:stretch>
            <a:fillRect/>
          </a:stretch>
        </p:blipFill>
        <p:spPr>
          <a:xfrm>
            <a:off x="7696202" y="1144959"/>
            <a:ext cx="3441166" cy="2447327"/>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1" y="3782356"/>
            <a:ext cx="3485572" cy="2616780"/>
          </a:xfrm>
          <a:prstGeom prst="rect">
            <a:avLst/>
          </a:prstGeom>
        </p:spPr>
      </p:pic>
    </p:spTree>
    <p:extLst>
      <p:ext uri="{BB962C8B-B14F-4D97-AF65-F5344CB8AC3E}">
        <p14:creationId xmlns:p14="http://schemas.microsoft.com/office/powerpoint/2010/main" val="1845174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399" y="381000"/>
            <a:ext cx="8425543" cy="369332"/>
          </a:xfrm>
          <a:prstGeom prst="rect">
            <a:avLst/>
          </a:prstGeom>
          <a:noFill/>
        </p:spPr>
        <p:txBody>
          <a:bodyPr wrap="square" rtlCol="0">
            <a:spAutoFit/>
          </a:bodyPr>
          <a:lstStyle/>
          <a:p>
            <a:pPr algn="ctr"/>
            <a:r>
              <a:rPr lang="ru-RU" b="1" dirty="0" smtClean="0">
                <a:solidFill>
                  <a:schemeClr val="bg2">
                    <a:lumMod val="25000"/>
                  </a:schemeClr>
                </a:solidFill>
              </a:rPr>
              <a:t>СИМПТОМЫ ПЕРФОРАТИВНОГО АППЕНДИЦИТА</a:t>
            </a:r>
            <a:endParaRPr lang="ru-RU" b="1" dirty="0">
              <a:solidFill>
                <a:schemeClr val="bg2">
                  <a:lumMod val="25000"/>
                </a:schemeClr>
              </a:solidFill>
            </a:endParaRPr>
          </a:p>
        </p:txBody>
      </p:sp>
      <p:sp>
        <p:nvSpPr>
          <p:cNvPr id="3" name="TextBox 2"/>
          <p:cNvSpPr txBox="1"/>
          <p:nvPr/>
        </p:nvSpPr>
        <p:spPr>
          <a:xfrm>
            <a:off x="2133599" y="1108420"/>
            <a:ext cx="8349343" cy="1200329"/>
          </a:xfrm>
          <a:prstGeom prst="rect">
            <a:avLst/>
          </a:prstGeom>
          <a:noFill/>
        </p:spPr>
        <p:txBody>
          <a:bodyPr wrap="square" rtlCol="0">
            <a:spAutoFit/>
          </a:bodyPr>
          <a:lstStyle/>
          <a:p>
            <a:r>
              <a:rPr lang="ru-RU" dirty="0"/>
              <a:t>Деструктивные формы начинают проявляться в аппендиксе приблизительно на 3 день после воспаления. </a:t>
            </a:r>
            <a:r>
              <a:rPr lang="ru-RU" dirty="0" smtClean="0"/>
              <a:t>Это </a:t>
            </a:r>
            <a:r>
              <a:rPr lang="ru-RU" dirty="0"/>
              <a:t>может окончиться расплавлением стенок и </a:t>
            </a:r>
            <a:r>
              <a:rPr lang="ru-RU" dirty="0" smtClean="0"/>
              <a:t>перфорацией. В </a:t>
            </a:r>
            <a:r>
              <a:rPr lang="ru-RU" dirty="0"/>
              <a:t>конечном итоге это заканчивается перитонитом. </a:t>
            </a:r>
            <a:endParaRPr lang="ru-RU" dirty="0" smtClean="0"/>
          </a:p>
        </p:txBody>
      </p:sp>
      <p:sp>
        <p:nvSpPr>
          <p:cNvPr id="4" name="TextBox 3"/>
          <p:cNvSpPr txBox="1"/>
          <p:nvPr/>
        </p:nvSpPr>
        <p:spPr>
          <a:xfrm>
            <a:off x="816159" y="2666838"/>
            <a:ext cx="6118041" cy="313932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a:solidFill>
                  <a:srgbClr val="002060"/>
                </a:solidFill>
              </a:rPr>
              <a:t>Перфорацию можно опознать по следующим симптомам: </a:t>
            </a:r>
            <a:endParaRPr lang="ru-RU" b="1" dirty="0" smtClean="0">
              <a:solidFill>
                <a:srgbClr val="002060"/>
              </a:solidFill>
            </a:endParaRPr>
          </a:p>
          <a:p>
            <a:pPr marL="285750" indent="-285750">
              <a:buFont typeface="Arial" panose="020B0604020202020204" pitchFamily="34" charset="0"/>
              <a:buChar char="•"/>
            </a:pPr>
            <a:r>
              <a:rPr lang="ru-RU" dirty="0" smtClean="0">
                <a:solidFill>
                  <a:schemeClr val="accent3">
                    <a:lumMod val="75000"/>
                  </a:schemeClr>
                </a:solidFill>
              </a:rPr>
              <a:t>Боль </a:t>
            </a:r>
            <a:r>
              <a:rPr lang="ru-RU" dirty="0">
                <a:solidFill>
                  <a:schemeClr val="accent3">
                    <a:lumMod val="75000"/>
                  </a:schemeClr>
                </a:solidFill>
              </a:rPr>
              <a:t>ощущается во всех областях живота;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Тахикардия</a:t>
            </a:r>
            <a:r>
              <a:rPr lang="ru-RU" dirty="0">
                <a:solidFill>
                  <a:schemeClr val="accent3">
                    <a:lumMod val="75000"/>
                  </a:schemeClr>
                </a:solidFill>
              </a:rPr>
              <a:t>;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Повышенное </a:t>
            </a:r>
            <a:r>
              <a:rPr lang="ru-RU" dirty="0">
                <a:solidFill>
                  <a:schemeClr val="accent3">
                    <a:lumMod val="75000"/>
                  </a:schemeClr>
                </a:solidFill>
              </a:rPr>
              <a:t>беспокойство;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Нездоровый </a:t>
            </a:r>
            <a:r>
              <a:rPr lang="ru-RU" dirty="0">
                <a:solidFill>
                  <a:schemeClr val="accent3">
                    <a:lumMod val="75000"/>
                  </a:schemeClr>
                </a:solidFill>
              </a:rPr>
              <a:t>землистый цвет кожи;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Черты </a:t>
            </a:r>
            <a:r>
              <a:rPr lang="ru-RU" dirty="0">
                <a:solidFill>
                  <a:schemeClr val="accent3">
                    <a:lumMod val="75000"/>
                  </a:schemeClr>
                </a:solidFill>
              </a:rPr>
              <a:t>лица приобретают заостренный характер;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Высокая </a:t>
            </a:r>
            <a:r>
              <a:rPr lang="ru-RU" dirty="0">
                <a:solidFill>
                  <a:schemeClr val="accent3">
                    <a:lumMod val="75000"/>
                  </a:schemeClr>
                </a:solidFill>
              </a:rPr>
              <a:t>температура тела; </a:t>
            </a:r>
            <a:endParaRPr lang="ru-RU" dirty="0" smtClean="0">
              <a:solidFill>
                <a:schemeClr val="accent3">
                  <a:lumMod val="75000"/>
                </a:schemeClr>
              </a:solidFill>
            </a:endParaRPr>
          </a:p>
          <a:p>
            <a:pPr marL="285750" indent="-285750">
              <a:buFont typeface="Arial" panose="020B0604020202020204" pitchFamily="34" charset="0"/>
              <a:buChar char="•"/>
            </a:pPr>
            <a:r>
              <a:rPr lang="ru-RU" dirty="0" smtClean="0">
                <a:solidFill>
                  <a:schemeClr val="accent3">
                    <a:lumMod val="75000"/>
                  </a:schemeClr>
                </a:solidFill>
              </a:rPr>
              <a:t>Задержка </a:t>
            </a:r>
            <a:r>
              <a:rPr lang="ru-RU" dirty="0">
                <a:solidFill>
                  <a:schemeClr val="accent3">
                    <a:lumMod val="75000"/>
                  </a:schemeClr>
                </a:solidFill>
              </a:rPr>
              <a:t>стула</a:t>
            </a:r>
            <a:r>
              <a:rPr lang="ru-RU" dirty="0" smtClean="0">
                <a:solidFill>
                  <a:schemeClr val="accent3">
                    <a:lumMod val="75000"/>
                  </a:schemeClr>
                </a:solidFill>
              </a:rPr>
              <a:t>.</a:t>
            </a:r>
          </a:p>
          <a:p>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73417" y="2666838"/>
            <a:ext cx="4535461" cy="3080198"/>
          </a:xfrm>
          <a:prstGeom prst="rect">
            <a:avLst/>
          </a:prstGeom>
        </p:spPr>
      </p:pic>
      <p:sp>
        <p:nvSpPr>
          <p:cNvPr id="6" name="TextBox 5"/>
          <p:cNvSpPr txBox="1"/>
          <p:nvPr/>
        </p:nvSpPr>
        <p:spPr>
          <a:xfrm>
            <a:off x="7522029" y="5932714"/>
            <a:ext cx="3940628" cy="523220"/>
          </a:xfrm>
          <a:prstGeom prst="rect">
            <a:avLst/>
          </a:prstGeom>
          <a:noFill/>
        </p:spPr>
        <p:txBody>
          <a:bodyPr wrap="square" rtlCol="0">
            <a:spAutoFit/>
          </a:bodyPr>
          <a:lstStyle/>
          <a:p>
            <a:pPr algn="ctr"/>
            <a:r>
              <a:rPr lang="ru-RU" sz="1400" dirty="0" err="1" smtClean="0"/>
              <a:t>Гангренозно-перфоративная</a:t>
            </a:r>
            <a:r>
              <a:rPr lang="ru-RU" sz="1400" dirty="0" smtClean="0"/>
              <a:t> форма острого аппендицита</a:t>
            </a:r>
            <a:endParaRPr lang="ru-RU" sz="1400" dirty="0"/>
          </a:p>
        </p:txBody>
      </p:sp>
    </p:spTree>
    <p:extLst>
      <p:ext uri="{BB962C8B-B14F-4D97-AF65-F5344CB8AC3E}">
        <p14:creationId xmlns:p14="http://schemas.microsoft.com/office/powerpoint/2010/main" val="39864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722068" y="261479"/>
            <a:ext cx="8911687" cy="1280890"/>
          </a:xfrm>
        </p:spPr>
        <p:txBody>
          <a:bodyPr/>
          <a:lstStyle/>
          <a:p>
            <a:r>
              <a:rPr lang="ru-RU" sz="3200" b="1" dirty="0"/>
              <a:t>Лабораторная и инструментальная диагностика</a:t>
            </a:r>
            <a:r>
              <a:rPr lang="ru-RU" sz="2400" dirty="0"/>
              <a:t> </a:t>
            </a:r>
          </a:p>
        </p:txBody>
      </p:sp>
      <p:sp>
        <p:nvSpPr>
          <p:cNvPr id="67587" name="Rectangle 3"/>
          <p:cNvSpPr>
            <a:spLocks noGrp="1" noChangeArrowheads="1"/>
          </p:cNvSpPr>
          <p:nvPr>
            <p:ph type="body" idx="1"/>
          </p:nvPr>
        </p:nvSpPr>
        <p:spPr>
          <a:xfrm>
            <a:off x="1003610" y="1992086"/>
            <a:ext cx="6757904" cy="3777622"/>
          </a:xfrm>
        </p:spPr>
        <p:txBody>
          <a:bodyPr>
            <a:normAutofit/>
          </a:bodyPr>
          <a:lstStyle/>
          <a:p>
            <a:pPr>
              <a:lnSpc>
                <a:spcPct val="110000"/>
              </a:lnSpc>
            </a:pPr>
            <a:r>
              <a:rPr lang="ru-RU" dirty="0" smtClean="0"/>
              <a:t>В </a:t>
            </a:r>
            <a:r>
              <a:rPr lang="ru-RU" dirty="0"/>
              <a:t>общем анализе крови определяется лейкоцитоз </a:t>
            </a:r>
            <a:r>
              <a:rPr lang="ru-RU" dirty="0" smtClean="0"/>
              <a:t>11-15х10*9 </a:t>
            </a:r>
            <a:r>
              <a:rPr lang="ru-RU" dirty="0"/>
              <a:t>/л и сдвиг лейкоцитарной формулы влево. </a:t>
            </a:r>
            <a:endParaRPr lang="ru-RU" dirty="0" smtClean="0"/>
          </a:p>
          <a:p>
            <a:pPr>
              <a:lnSpc>
                <a:spcPct val="110000"/>
              </a:lnSpc>
            </a:pPr>
            <a:r>
              <a:rPr lang="ru-RU" dirty="0" smtClean="0"/>
              <a:t>Исследование </a:t>
            </a:r>
            <a:r>
              <a:rPr lang="ru-RU" dirty="0"/>
              <a:t>общего анализа мочи может выявлять реактивную </a:t>
            </a:r>
            <a:r>
              <a:rPr lang="ru-RU" dirty="0" err="1"/>
              <a:t>лейкоцитурию</a:t>
            </a:r>
            <a:r>
              <a:rPr lang="ru-RU" dirty="0"/>
              <a:t>, гематурию, альбуминурию.</a:t>
            </a:r>
          </a:p>
          <a:p>
            <a:pPr>
              <a:lnSpc>
                <a:spcPct val="110000"/>
              </a:lnSpc>
            </a:pPr>
            <a:r>
              <a:rPr lang="ru-RU" dirty="0"/>
              <a:t>Обзорная рентгенография </a:t>
            </a:r>
            <a:r>
              <a:rPr lang="ru-RU" dirty="0" smtClean="0"/>
              <a:t>органов брюшной полости для дифференциальной диагностики;</a:t>
            </a:r>
            <a:endParaRPr lang="ru-RU" dirty="0"/>
          </a:p>
          <a:p>
            <a:pPr>
              <a:lnSpc>
                <a:spcPct val="110000"/>
              </a:lnSpc>
            </a:pPr>
            <a:r>
              <a:rPr lang="ru-RU" dirty="0"/>
              <a:t>Ультразвуковое исследование;</a:t>
            </a:r>
          </a:p>
          <a:p>
            <a:pPr>
              <a:lnSpc>
                <a:spcPct val="110000"/>
              </a:lnSpc>
            </a:pPr>
            <a:r>
              <a:rPr lang="ru-RU" dirty="0"/>
              <a:t>Диагностическая лапароскопия. </a:t>
            </a:r>
          </a:p>
          <a:p>
            <a:pPr>
              <a:lnSpc>
                <a:spcPct val="110000"/>
              </a:lnSpc>
            </a:pPr>
            <a:endParaRPr lang="ru-RU" dirty="0"/>
          </a:p>
          <a:p>
            <a:pPr>
              <a:lnSpc>
                <a:spcPct val="110000"/>
              </a:lnSpc>
              <a:buFont typeface="Monotype Sorts" pitchFamily="2" charset="2"/>
              <a:buNone/>
            </a:pPr>
            <a:endParaRPr lang="ru-RU" dirty="0"/>
          </a:p>
          <a:p>
            <a:pPr>
              <a:lnSpc>
                <a:spcPct val="110000"/>
              </a:lnSpc>
              <a:buFont typeface="Monotype Sorts" pitchFamily="2" charset="2"/>
              <a:buNone/>
            </a:pPr>
            <a:endParaRPr lang="ru-RU" dirty="0"/>
          </a:p>
        </p:txBody>
      </p:sp>
      <p:pic>
        <p:nvPicPr>
          <p:cNvPr id="8194" name="Picture 2" descr="https://krovinfo.com/wp-content/uploads/2019/08/roe-v-analize-krovi-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56575" y="1656669"/>
            <a:ext cx="3142797" cy="23570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fito-center.ru/uploads/posts/2020-03/1585109937_citologiya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56575" y="4242367"/>
            <a:ext cx="3168196" cy="2376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13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24428" y="318562"/>
            <a:ext cx="10363200" cy="110490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2800" dirty="0" smtClean="0"/>
              <a:t>УЛЬТРАСОНОГРАММА ЖИВОТА ПРИ ОСТРОМ  АППЕНДИЦИТЕ</a:t>
            </a:r>
            <a:endParaRPr lang="ru-RU" sz="2800"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5860" y="1789608"/>
            <a:ext cx="6792684" cy="3455667"/>
          </a:xfrm>
          <a:prstGeom prst="rect">
            <a:avLst/>
          </a:prstGeom>
        </p:spPr>
      </p:pic>
      <p:sp>
        <p:nvSpPr>
          <p:cNvPr id="4" name="TextBox 3"/>
          <p:cNvSpPr txBox="1"/>
          <p:nvPr/>
        </p:nvSpPr>
        <p:spPr>
          <a:xfrm>
            <a:off x="2474867" y="5649686"/>
            <a:ext cx="7685314" cy="830997"/>
          </a:xfrm>
          <a:prstGeom prst="rect">
            <a:avLst/>
          </a:prstGeom>
          <a:noFill/>
        </p:spPr>
        <p:txBody>
          <a:bodyPr wrap="square" rtlCol="0">
            <a:spAutoFit/>
          </a:bodyPr>
          <a:lstStyle/>
          <a:p>
            <a:pPr algn="ctr"/>
            <a:r>
              <a:rPr lang="ru-RU" sz="1600" dirty="0"/>
              <a:t>УЗИ червеобразного отростка: а – (поперечный скан) в центре утолщенный аппендикс; б – (косой скан) продольный срез утолщенного аппендикса с каловым камнем в центре и акустической дорожкой.</a:t>
            </a:r>
          </a:p>
        </p:txBody>
      </p:sp>
    </p:spTree>
    <p:extLst>
      <p:ext uri="{BB962C8B-B14F-4D97-AF65-F5344CB8AC3E}">
        <p14:creationId xmlns:p14="http://schemas.microsoft.com/office/powerpoint/2010/main" val="2040362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642257" y="1743395"/>
            <a:ext cx="4045408" cy="5164160"/>
            <a:chOff x="720" y="1490"/>
            <a:chExt cx="1384" cy="2348"/>
          </a:xfrm>
        </p:grpSpPr>
        <p:sp>
          <p:nvSpPr>
            <p:cNvPr id="3"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53"/>
            <p:cNvSpPr>
              <a:spLocks noChangeArrowheads="1"/>
            </p:cNvSpPr>
            <p:nvPr/>
          </p:nvSpPr>
          <p:spPr bwMode="gray">
            <a:xfrm>
              <a:off x="741" y="1495"/>
              <a:ext cx="1322" cy="1766"/>
            </a:xfrm>
            <a:prstGeom prst="roundRect">
              <a:avLst>
                <a:gd name="adj" fmla="val 16667"/>
              </a:avLst>
            </a:prstGeom>
            <a:ln/>
            <a:extLst/>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5"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65"/>
            <p:cNvSpPr txBox="1">
              <a:spLocks noChangeArrowheads="1"/>
            </p:cNvSpPr>
            <p:nvPr/>
          </p:nvSpPr>
          <p:spPr bwMode="gray">
            <a:xfrm>
              <a:off x="775" y="1845"/>
              <a:ext cx="1329" cy="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1600" dirty="0"/>
                <a:t>Научить студентов методам </a:t>
              </a:r>
              <a:r>
                <a:rPr lang="ru-RU" sz="1600" dirty="0" err="1"/>
                <a:t>физикального</a:t>
              </a:r>
              <a:r>
                <a:rPr lang="ru-RU" sz="1600" dirty="0"/>
                <a:t> обследования, диагностике, основным лабораторным и инструментальным приемам исследования, выбору лечебной тактики у больных детей с подозрением на острый аппендицит и ее осложнений.</a:t>
              </a:r>
            </a:p>
            <a:p>
              <a:endParaRPr lang="ru-RU" sz="1600" dirty="0">
                <a:solidFill>
                  <a:schemeClr val="accent1">
                    <a:lumMod val="50000"/>
                  </a:schemeClr>
                </a:solidFill>
              </a:endParaRPr>
            </a:p>
          </p:txBody>
        </p:sp>
      </p:grpSp>
      <p:grpSp>
        <p:nvGrpSpPr>
          <p:cNvPr id="16" name="Group 96"/>
          <p:cNvGrpSpPr>
            <a:grpSpLocks/>
          </p:cNvGrpSpPr>
          <p:nvPr/>
        </p:nvGrpSpPr>
        <p:grpSpPr bwMode="auto">
          <a:xfrm>
            <a:off x="5260162" y="1743395"/>
            <a:ext cx="6854159" cy="5017415"/>
            <a:chOff x="2208" y="1490"/>
            <a:chExt cx="1384" cy="2348"/>
          </a:xfrm>
        </p:grpSpPr>
        <p:sp>
          <p:nvSpPr>
            <p:cNvPr id="17"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AutoShape 68"/>
            <p:cNvSpPr>
              <a:spLocks noChangeArrowheads="1"/>
            </p:cNvSpPr>
            <p:nvPr/>
          </p:nvSpPr>
          <p:spPr bwMode="gray">
            <a:xfrm>
              <a:off x="2229" y="1495"/>
              <a:ext cx="1322" cy="1766"/>
            </a:xfrm>
            <a:prstGeom prst="roundRect">
              <a:avLst>
                <a:gd name="adj" fmla="val 16667"/>
              </a:avLst>
            </a:prstGeom>
            <a:solidFill>
              <a:srgbClr val="99D84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99D844">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70"/>
            <p:cNvSpPr>
              <a:spLocks noChangeArrowheads="1"/>
            </p:cNvSpPr>
            <p:nvPr/>
          </p:nvSpPr>
          <p:spPr bwMode="gray">
            <a:xfrm>
              <a:off x="2240" y="1509"/>
              <a:ext cx="1304" cy="446"/>
            </a:xfrm>
            <a:prstGeom prst="roundRect">
              <a:avLst>
                <a:gd name="adj" fmla="val 50000"/>
              </a:avLst>
            </a:prstGeom>
            <a:gradFill rotWithShape="1">
              <a:gsLst>
                <a:gs pos="0">
                  <a:srgbClr val="99D844">
                    <a:gamma/>
                    <a:tint val="33333"/>
                    <a:invGamma/>
                  </a:srgbClr>
                </a:gs>
                <a:gs pos="100000">
                  <a:srgbClr val="99D8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77"/>
            <p:cNvSpPr txBox="1">
              <a:spLocks noChangeArrowheads="1"/>
            </p:cNvSpPr>
            <p:nvPr/>
          </p:nvSpPr>
          <p:spPr bwMode="gray">
            <a:xfrm>
              <a:off x="2275" y="1598"/>
              <a:ext cx="1317" cy="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Tx/>
                <a:buChar char="-"/>
              </a:pPr>
              <a:r>
                <a:rPr lang="ru-RU" sz="1600" dirty="0" smtClean="0"/>
                <a:t>изучения </a:t>
              </a:r>
              <a:r>
                <a:rPr lang="ru-RU" sz="1600" dirty="0"/>
                <a:t>клинической, лабораторной и инструментальной диагностики острого аппендицита, в том числе при атипичном расположении червеобразного отростка. </a:t>
              </a:r>
              <a:endParaRPr lang="ru-RU" sz="1600" dirty="0" smtClean="0"/>
            </a:p>
            <a:p>
              <a:pPr marL="285750" indent="-285750">
                <a:buFontTx/>
                <a:buChar char="-"/>
              </a:pPr>
              <a:endParaRPr lang="ru-RU" sz="1600" dirty="0" smtClean="0"/>
            </a:p>
            <a:p>
              <a:pPr marL="285750" indent="-285750">
                <a:buFontTx/>
                <a:buChar char="-"/>
              </a:pPr>
              <a:r>
                <a:rPr lang="ru-RU" sz="1600" dirty="0" smtClean="0"/>
                <a:t>усвоения </a:t>
              </a:r>
              <a:r>
                <a:rPr lang="ru-RU" sz="1600" dirty="0"/>
                <a:t>алгоритма тактики и основных принципов хирургического лечения острого аппендицита, а также принципов ведения послеоперационного периода. </a:t>
              </a:r>
              <a:endParaRPr lang="ru-RU" sz="1600" dirty="0" smtClean="0"/>
            </a:p>
            <a:p>
              <a:pPr marL="285750" indent="-285750">
                <a:buFontTx/>
                <a:buChar char="-"/>
              </a:pPr>
              <a:endParaRPr lang="ru-RU" sz="1600" dirty="0" smtClean="0"/>
            </a:p>
            <a:p>
              <a:pPr marL="285750" indent="-285750">
                <a:buFontTx/>
                <a:buChar char="-"/>
              </a:pPr>
              <a:r>
                <a:rPr lang="ru-RU" sz="1600" dirty="0" smtClean="0"/>
                <a:t>применения </a:t>
              </a:r>
              <a:r>
                <a:rPr lang="ru-RU" sz="1600" dirty="0"/>
                <a:t>методов </a:t>
              </a:r>
              <a:r>
                <a:rPr lang="ru-RU" sz="1600" dirty="0" err="1"/>
                <a:t>физикального</a:t>
              </a:r>
              <a:r>
                <a:rPr lang="ru-RU" sz="1600" dirty="0"/>
                <a:t>, лабораторного и инструментального исследования пациентов с различными вариантами клинического течения острого аппендицита.</a:t>
              </a:r>
              <a:endParaRPr lang="ru-RU" sz="1600" dirty="0">
                <a:solidFill>
                  <a:schemeClr val="accent1">
                    <a:lumMod val="50000"/>
                  </a:schemeClr>
                </a:solidFill>
              </a:endParaRPr>
            </a:p>
          </p:txBody>
        </p:sp>
        <p:sp>
          <p:nvSpPr>
            <p:cNvPr id="27" name="AutoShape 78"/>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AutoShape 79"/>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TextBox 28"/>
          <p:cNvSpPr txBox="1"/>
          <p:nvPr/>
        </p:nvSpPr>
        <p:spPr>
          <a:xfrm>
            <a:off x="398966" y="1060617"/>
            <a:ext cx="4692753" cy="584775"/>
          </a:xfrm>
          <a:prstGeom prst="rect">
            <a:avLst/>
          </a:prstGeom>
          <a:noFill/>
        </p:spPr>
        <p:txBody>
          <a:bodyPr wrap="square" rtlCol="0">
            <a:spAutoFit/>
          </a:bodyPr>
          <a:lstStyle/>
          <a:p>
            <a:pPr algn="ctr"/>
            <a:r>
              <a:rPr lang="ru-RU" sz="3200" b="1" dirty="0" smtClean="0">
                <a:solidFill>
                  <a:schemeClr val="tx2">
                    <a:lumMod val="75000"/>
                  </a:schemeClr>
                </a:solidFill>
              </a:rPr>
              <a:t>ЦЕЛЬ ЗАНЯТИЯ:</a:t>
            </a:r>
            <a:endParaRPr lang="ru-RU" sz="3200" b="1" dirty="0">
              <a:solidFill>
                <a:schemeClr val="tx2">
                  <a:lumMod val="75000"/>
                </a:schemeClr>
              </a:solidFill>
            </a:endParaRPr>
          </a:p>
        </p:txBody>
      </p:sp>
      <p:sp>
        <p:nvSpPr>
          <p:cNvPr id="30" name="TextBox 29"/>
          <p:cNvSpPr txBox="1"/>
          <p:nvPr/>
        </p:nvSpPr>
        <p:spPr>
          <a:xfrm>
            <a:off x="6076508" y="1011176"/>
            <a:ext cx="4692753" cy="584775"/>
          </a:xfrm>
          <a:prstGeom prst="rect">
            <a:avLst/>
          </a:prstGeom>
          <a:noFill/>
        </p:spPr>
        <p:txBody>
          <a:bodyPr wrap="square" rtlCol="0">
            <a:spAutoFit/>
          </a:bodyPr>
          <a:lstStyle/>
          <a:p>
            <a:pPr algn="ctr"/>
            <a:r>
              <a:rPr lang="ru-RU" sz="3200" b="1" dirty="0" smtClean="0">
                <a:solidFill>
                  <a:schemeClr val="tx2">
                    <a:lumMod val="75000"/>
                  </a:schemeClr>
                </a:solidFill>
              </a:rPr>
              <a:t>ЗАДАЧИ ЗАНЯТИЯ:</a:t>
            </a:r>
            <a:endParaRPr lang="ru-RU" sz="3200" b="1" dirty="0">
              <a:solidFill>
                <a:schemeClr val="tx2">
                  <a:lumMod val="75000"/>
                </a:schemeClr>
              </a:solidFill>
            </a:endParaRPr>
          </a:p>
        </p:txBody>
      </p:sp>
    </p:spTree>
    <p:extLst>
      <p:ext uri="{BB962C8B-B14F-4D97-AF65-F5344CB8AC3E}">
        <p14:creationId xmlns:p14="http://schemas.microsoft.com/office/powerpoint/2010/main" val="1991973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326571"/>
            <a:ext cx="6368143" cy="584775"/>
          </a:xfrm>
          <a:prstGeom prst="rect">
            <a:avLst/>
          </a:prstGeom>
          <a:noFill/>
        </p:spPr>
        <p:txBody>
          <a:bodyPr wrap="square" rtlCol="0">
            <a:spAutoFit/>
          </a:bodyPr>
          <a:lstStyle/>
          <a:p>
            <a:r>
              <a:rPr lang="ru-RU" sz="3200" b="1" cap="all" dirty="0">
                <a:solidFill>
                  <a:schemeClr val="accent2">
                    <a:lumMod val="50000"/>
                  </a:schemeClr>
                </a:solidFill>
              </a:rPr>
              <a:t>ОСЛОЖНЕНИЯ </a:t>
            </a:r>
            <a:r>
              <a:rPr lang="ru-RU" sz="3200" b="1" cap="all" dirty="0" smtClean="0">
                <a:solidFill>
                  <a:schemeClr val="accent2">
                    <a:lumMod val="50000"/>
                  </a:schemeClr>
                </a:solidFill>
              </a:rPr>
              <a:t>АППЕНДИЦИТА</a:t>
            </a:r>
            <a:endParaRPr lang="ru-RU" sz="3200" b="1" cap="all" dirty="0">
              <a:solidFill>
                <a:schemeClr val="accent2">
                  <a:lumMod val="50000"/>
                </a:schemeClr>
              </a:solidFill>
            </a:endParaRPr>
          </a:p>
        </p:txBody>
      </p:sp>
      <p:pic>
        <p:nvPicPr>
          <p:cNvPr id="3" name="Рисунок 2"/>
          <p:cNvPicPr>
            <a:picLocks noChangeAspect="1"/>
          </p:cNvPicPr>
          <p:nvPr/>
        </p:nvPicPr>
        <p:blipFill>
          <a:blip r:embed="rId2"/>
          <a:stretch>
            <a:fillRect/>
          </a:stretch>
        </p:blipFill>
        <p:spPr>
          <a:xfrm>
            <a:off x="758152" y="1745372"/>
            <a:ext cx="3752381" cy="4085714"/>
          </a:xfrm>
          <a:prstGeom prst="rect">
            <a:avLst/>
          </a:prstGeom>
        </p:spPr>
      </p:pic>
      <p:sp>
        <p:nvSpPr>
          <p:cNvPr id="4" name="TextBox 3"/>
          <p:cNvSpPr txBox="1"/>
          <p:nvPr/>
        </p:nvSpPr>
        <p:spPr>
          <a:xfrm>
            <a:off x="5061857" y="1099524"/>
            <a:ext cx="6531427" cy="5755422"/>
          </a:xfrm>
          <a:prstGeom prst="rect">
            <a:avLst/>
          </a:prstGeom>
          <a:noFill/>
        </p:spPr>
        <p:txBody>
          <a:bodyPr wrap="square" rtlCol="0">
            <a:spAutoFit/>
          </a:bodyPr>
          <a:lstStyle/>
          <a:p>
            <a:r>
              <a:rPr lang="ru-RU" sz="1600" dirty="0"/>
              <a:t>Осложнения при аппендиците формируются под воздействием разных факторов. Многие из нижеперечисленных последствий могут развиваться в организме человека как в дооперационный период, так и после проведения оперативного вмешательства.</a:t>
            </a:r>
          </a:p>
          <a:p>
            <a:endParaRPr lang="en-US" sz="1600" dirty="0" smtClean="0"/>
          </a:p>
          <a:p>
            <a:pPr marL="285750" indent="-285750">
              <a:buFont typeface="Arial" panose="020B0604020202020204" pitchFamily="34" charset="0"/>
              <a:buChar char="•"/>
            </a:pPr>
            <a:r>
              <a:rPr lang="ru-RU" sz="1600" b="1" dirty="0" smtClean="0"/>
              <a:t>Дооперационные </a:t>
            </a:r>
            <a:r>
              <a:rPr lang="ru-RU" sz="1600" dirty="0"/>
              <a:t>осложнения формируются от продолжительного течения болезни без лечения. Изредка патологические изменения червеобразного отростка могут возникать из-за неправильно подобранной лечебной тактики. На основе аппендицита в организме больного могут сформироваться такие опасные патологии – аппендикулярный инфильтрат, абсцесс, флегмона забрюшинной клетчатки, </a:t>
            </a:r>
            <a:r>
              <a:rPr lang="ru-RU" sz="1600" dirty="0" err="1"/>
              <a:t>пилефлебит</a:t>
            </a:r>
            <a:r>
              <a:rPr lang="ru-RU" sz="1600" dirty="0"/>
              <a:t> и перитонит.</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ru-RU" sz="1600" dirty="0" smtClean="0"/>
              <a:t>А </a:t>
            </a:r>
            <a:r>
              <a:rPr lang="ru-RU" sz="1600" b="1" dirty="0"/>
              <a:t>послеоперационные осложнения </a:t>
            </a:r>
            <a:r>
              <a:rPr lang="ru-RU" sz="1600" dirty="0"/>
              <a:t>характеризуются по клинико-анатомическому признаку. Они могут проявляться спустя несколько недель после проведения хирургического лечения. В эту группу входят последствия, которые связаны с послеоперационными повреждениями и патологиями соседних органов.</a:t>
            </a:r>
          </a:p>
          <a:p>
            <a:endParaRPr lang="ru-RU" sz="1600" dirty="0"/>
          </a:p>
        </p:txBody>
      </p:sp>
    </p:spTree>
    <p:extLst>
      <p:ext uri="{BB962C8B-B14F-4D97-AF65-F5344CB8AC3E}">
        <p14:creationId xmlns:p14="http://schemas.microsoft.com/office/powerpoint/2010/main" val="320356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2457" y="1066800"/>
            <a:ext cx="8088086" cy="646331"/>
          </a:xfrm>
          <a:prstGeom prst="rect">
            <a:avLst/>
          </a:prstGeom>
          <a:noFill/>
        </p:spPr>
        <p:txBody>
          <a:bodyPr wrap="square" rtlCol="0">
            <a:spAutoFit/>
          </a:bodyPr>
          <a:lstStyle/>
          <a:p>
            <a:pPr algn="ctr"/>
            <a:r>
              <a:rPr lang="ru-RU" b="1" dirty="0"/>
              <a:t>Наиболее часто клиницисты диагностируют осложнения в таких случаях:</a:t>
            </a:r>
          </a:p>
        </p:txBody>
      </p:sp>
      <p:sp>
        <p:nvSpPr>
          <p:cNvPr id="3" name="TextBox 2"/>
          <p:cNvSpPr txBox="1"/>
          <p:nvPr/>
        </p:nvSpPr>
        <p:spPr>
          <a:xfrm>
            <a:off x="3276600" y="326571"/>
            <a:ext cx="6368143" cy="584775"/>
          </a:xfrm>
          <a:prstGeom prst="rect">
            <a:avLst/>
          </a:prstGeom>
          <a:noFill/>
        </p:spPr>
        <p:txBody>
          <a:bodyPr wrap="square" rtlCol="0">
            <a:spAutoFit/>
          </a:bodyPr>
          <a:lstStyle/>
          <a:p>
            <a:r>
              <a:rPr lang="ru-RU" sz="3200" b="1" cap="all" dirty="0">
                <a:solidFill>
                  <a:schemeClr val="accent2">
                    <a:lumMod val="50000"/>
                  </a:schemeClr>
                </a:solidFill>
              </a:rPr>
              <a:t>ОСЛОЖНЕНИЯ </a:t>
            </a:r>
            <a:r>
              <a:rPr lang="ru-RU" sz="3200" b="1" cap="all" dirty="0" smtClean="0">
                <a:solidFill>
                  <a:schemeClr val="accent2">
                    <a:lumMod val="50000"/>
                  </a:schemeClr>
                </a:solidFill>
              </a:rPr>
              <a:t>АППЕНДИЦИТА</a:t>
            </a:r>
            <a:endParaRPr lang="ru-RU" sz="3200" b="1" cap="all" dirty="0">
              <a:solidFill>
                <a:schemeClr val="accent2">
                  <a:lumMod val="50000"/>
                </a:schemeClr>
              </a:solidFill>
            </a:endParaRPr>
          </a:p>
        </p:txBody>
      </p:sp>
      <p:sp>
        <p:nvSpPr>
          <p:cNvPr id="4" name="TextBox 3"/>
          <p:cNvSpPr txBox="1"/>
          <p:nvPr/>
        </p:nvSpPr>
        <p:spPr>
          <a:xfrm>
            <a:off x="2166257" y="1762231"/>
            <a:ext cx="7946571" cy="2031325"/>
          </a:xfrm>
          <a:prstGeom prst="rect">
            <a:avLst/>
          </a:prstGeom>
          <a:noFill/>
        </p:spPr>
        <p:txBody>
          <a:bodyPr wrap="square" rtlCol="0">
            <a:spAutoFit/>
          </a:bodyPr>
          <a:lstStyle/>
          <a:p>
            <a:pPr marL="285750" indent="-285750">
              <a:buFont typeface="Arial" panose="020B0604020202020204" pitchFamily="34" charset="0"/>
              <a:buChar char="•"/>
            </a:pPr>
            <a:r>
              <a:rPr lang="ru-RU" dirty="0"/>
              <a:t>позднее обращение за медицинской помощью;</a:t>
            </a:r>
          </a:p>
          <a:p>
            <a:pPr marL="285750" indent="-285750">
              <a:buFont typeface="Arial" panose="020B0604020202020204" pitchFamily="34" charset="0"/>
              <a:buChar char="•"/>
            </a:pPr>
            <a:r>
              <a:rPr lang="ru-RU" dirty="0"/>
              <a:t>несвоевременное установление диагноза;</a:t>
            </a:r>
          </a:p>
          <a:p>
            <a:pPr marL="285750" indent="-285750">
              <a:buFont typeface="Arial" panose="020B0604020202020204" pitchFamily="34" charset="0"/>
              <a:buChar char="•"/>
            </a:pPr>
            <a:r>
              <a:rPr lang="ru-RU" dirty="0"/>
              <a:t>ошибки в проведении операции;</a:t>
            </a:r>
          </a:p>
          <a:p>
            <a:pPr marL="285750" indent="-285750">
              <a:buFont typeface="Arial" panose="020B0604020202020204" pitchFamily="34" charset="0"/>
              <a:buChar char="•"/>
            </a:pPr>
            <a:r>
              <a:rPr lang="ru-RU" dirty="0"/>
              <a:t>несоблюдение рекомендаций врача в послеоперационном периоде;</a:t>
            </a:r>
          </a:p>
          <a:p>
            <a:pPr marL="285750" indent="-285750">
              <a:buFont typeface="Arial" panose="020B0604020202020204" pitchFamily="34" charset="0"/>
              <a:buChar char="•"/>
            </a:pPr>
            <a:r>
              <a:rPr lang="ru-RU" dirty="0"/>
              <a:t>развитие хронических или острых болезней соседних органов.</a:t>
            </a:r>
          </a:p>
          <a:p>
            <a:pPr marL="285750" indent="-285750">
              <a:buFont typeface="Arial" panose="020B0604020202020204" pitchFamily="34" charset="0"/>
              <a:buChar char="•"/>
            </a:pPr>
            <a:endParaRPr lang="ru-RU" dirty="0"/>
          </a:p>
        </p:txBody>
      </p:sp>
      <p:sp>
        <p:nvSpPr>
          <p:cNvPr id="5" name="TextBox 4"/>
          <p:cNvSpPr txBox="1"/>
          <p:nvPr/>
        </p:nvSpPr>
        <p:spPr>
          <a:xfrm>
            <a:off x="2296885" y="3793556"/>
            <a:ext cx="7979229" cy="3139321"/>
          </a:xfrm>
          <a:prstGeom prst="rect">
            <a:avLst/>
          </a:prstGeom>
          <a:noFill/>
        </p:spPr>
        <p:txBody>
          <a:bodyPr wrap="square" rtlCol="0">
            <a:spAutoFit/>
          </a:bodyPr>
          <a:lstStyle/>
          <a:p>
            <a:pPr algn="ctr"/>
            <a:r>
              <a:rPr lang="ru-RU" b="1" dirty="0"/>
              <a:t>О</a:t>
            </a:r>
            <a:r>
              <a:rPr lang="ru-RU" b="1" dirty="0" smtClean="0"/>
              <a:t>сложнения </a:t>
            </a:r>
            <a:r>
              <a:rPr lang="ru-RU" b="1" dirty="0"/>
              <a:t>после операции подразделяются на</a:t>
            </a:r>
            <a:r>
              <a:rPr lang="ru-RU" b="1" dirty="0" smtClean="0"/>
              <a:t>:</a:t>
            </a:r>
          </a:p>
          <a:p>
            <a:pPr algn="ctr"/>
            <a:endParaRPr lang="ru-RU" b="1" dirty="0"/>
          </a:p>
          <a:p>
            <a:pPr marL="285750" indent="-285750">
              <a:buFont typeface="Arial" panose="020B0604020202020204" pitchFamily="34" charset="0"/>
              <a:buChar char="•"/>
            </a:pPr>
            <a:r>
              <a:rPr lang="ru-RU" b="1" dirty="0"/>
              <a:t>ранние</a:t>
            </a:r>
            <a:r>
              <a:rPr lang="ru-RU" dirty="0"/>
              <a:t> – могут образоваться в течение двух недель после операции. К ним относят расхождение краев раны, перитонит, кровотечения и патологические изменения со стороны ближних органов;</a:t>
            </a:r>
          </a:p>
          <a:p>
            <a:pPr marL="285750" indent="-285750">
              <a:buFont typeface="Arial" panose="020B0604020202020204" pitchFamily="34" charset="0"/>
              <a:buChar char="•"/>
            </a:pPr>
            <a:r>
              <a:rPr lang="ru-RU" b="1" dirty="0"/>
              <a:t>поздние</a:t>
            </a:r>
            <a:r>
              <a:rPr lang="ru-RU" dirty="0"/>
              <a:t> – спустя две недели после хирургического лечения могут образовываться свищи раны, нагноение, абсцессы, инфильтраты, келоидные рубцы, кишечная непроходимость, спайки в брюшной полости.</a:t>
            </a:r>
          </a:p>
          <a:p>
            <a:endParaRPr lang="ru-RU" dirty="0"/>
          </a:p>
        </p:txBody>
      </p:sp>
    </p:spTree>
    <p:extLst>
      <p:ext uri="{BB962C8B-B14F-4D97-AF65-F5344CB8AC3E}">
        <p14:creationId xmlns:p14="http://schemas.microsoft.com/office/powerpoint/2010/main" val="205995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20686" y="260350"/>
            <a:ext cx="754720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ru-RU" sz="4000" b="1" dirty="0">
                <a:solidFill>
                  <a:schemeClr val="bg2">
                    <a:lumMod val="25000"/>
                  </a:schemeClr>
                </a:solidFill>
                <a:effectLst>
                  <a:outerShdw blurRad="38100" dist="38100" dir="2700000" algn="tl">
                    <a:srgbClr val="C0C0C0"/>
                  </a:outerShdw>
                </a:effectLst>
                <a:latin typeface="Arial" charset="0"/>
              </a:rPr>
              <a:t>Абсцессы брюшной полости</a:t>
            </a:r>
          </a:p>
        </p:txBody>
      </p:sp>
      <p:pic>
        <p:nvPicPr>
          <p:cNvPr id="35843" name="Picture 3" descr="001-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40804" y="1693410"/>
            <a:ext cx="4764088" cy="4373562"/>
          </a:xfrm>
          <a:prstGeom prst="rect">
            <a:avLst/>
          </a:prstGeom>
          <a:noFill/>
          <a:ln w="9525">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56324" name="AutoShape 4"/>
          <p:cNvSpPr>
            <a:spLocks noChangeArrowheads="1"/>
          </p:cNvSpPr>
          <p:nvPr/>
        </p:nvSpPr>
        <p:spPr bwMode="auto">
          <a:xfrm>
            <a:off x="2676979" y="1621972"/>
            <a:ext cx="2952750" cy="503238"/>
          </a:xfrm>
          <a:prstGeom prst="wedgeRoundRectCallout">
            <a:avLst>
              <a:gd name="adj1" fmla="val 89356"/>
              <a:gd name="adj2" fmla="val 20347"/>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000"/>
              <a:t>Поддиафрагмальный</a:t>
            </a:r>
          </a:p>
        </p:txBody>
      </p:sp>
      <p:sp>
        <p:nvSpPr>
          <p:cNvPr id="56325" name="AutoShape 5"/>
          <p:cNvSpPr>
            <a:spLocks noChangeArrowheads="1"/>
          </p:cNvSpPr>
          <p:nvPr/>
        </p:nvSpPr>
        <p:spPr bwMode="auto">
          <a:xfrm>
            <a:off x="2676979" y="2412547"/>
            <a:ext cx="2952750" cy="503238"/>
          </a:xfrm>
          <a:prstGeom prst="wedgeRoundRectCallout">
            <a:avLst>
              <a:gd name="adj1" fmla="val 82204"/>
              <a:gd name="adj2" fmla="val 91954"/>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000"/>
              <a:t>Подпеченочный</a:t>
            </a:r>
          </a:p>
        </p:txBody>
      </p:sp>
      <p:sp>
        <p:nvSpPr>
          <p:cNvPr id="56326" name="AutoShape 6"/>
          <p:cNvSpPr>
            <a:spLocks noChangeArrowheads="1"/>
          </p:cNvSpPr>
          <p:nvPr/>
        </p:nvSpPr>
        <p:spPr bwMode="auto">
          <a:xfrm>
            <a:off x="2676979" y="3204711"/>
            <a:ext cx="2952750" cy="503237"/>
          </a:xfrm>
          <a:prstGeom prst="wedgeRoundRectCallout">
            <a:avLst>
              <a:gd name="adj1" fmla="val 129463"/>
              <a:gd name="adj2" fmla="val 11056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000"/>
              <a:t>Межкишечный</a:t>
            </a:r>
          </a:p>
        </p:txBody>
      </p:sp>
      <p:sp>
        <p:nvSpPr>
          <p:cNvPr id="56327" name="AutoShape 7"/>
          <p:cNvSpPr>
            <a:spLocks noChangeArrowheads="1"/>
          </p:cNvSpPr>
          <p:nvPr/>
        </p:nvSpPr>
        <p:spPr bwMode="auto">
          <a:xfrm>
            <a:off x="2676979" y="3853997"/>
            <a:ext cx="3168650" cy="503238"/>
          </a:xfrm>
          <a:prstGeom prst="wedgeRoundRectCallout">
            <a:avLst>
              <a:gd name="adj1" fmla="val 83218"/>
              <a:gd name="adj2" fmla="val 122870"/>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000"/>
              <a:t>Периаппендикулярный</a:t>
            </a:r>
          </a:p>
        </p:txBody>
      </p:sp>
      <p:sp>
        <p:nvSpPr>
          <p:cNvPr id="56328" name="AutoShape 8"/>
          <p:cNvSpPr>
            <a:spLocks noChangeArrowheads="1"/>
          </p:cNvSpPr>
          <p:nvPr/>
        </p:nvSpPr>
        <p:spPr bwMode="auto">
          <a:xfrm>
            <a:off x="2605542" y="4646160"/>
            <a:ext cx="2952750" cy="863600"/>
          </a:xfrm>
          <a:prstGeom prst="wedgeRoundRectCallout">
            <a:avLst>
              <a:gd name="adj1" fmla="val 113977"/>
              <a:gd name="adj2" fmla="val 64889"/>
              <a:gd name="adj3" fmla="val 16667"/>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ru-RU" sz="2000"/>
              <a:t>Тазовый</a:t>
            </a:r>
          </a:p>
          <a:p>
            <a:pPr algn="ctr" eaLnBrk="1" hangingPunct="1"/>
            <a:r>
              <a:rPr lang="ru-RU" sz="2000" b="1">
                <a:solidFill>
                  <a:schemeClr val="accent2"/>
                </a:solidFill>
              </a:rPr>
              <a:t>(Дуглас-абсцесс)</a:t>
            </a:r>
          </a:p>
        </p:txBody>
      </p:sp>
    </p:spTree>
    <p:extLst>
      <p:ext uri="{BB962C8B-B14F-4D97-AF65-F5344CB8AC3E}">
        <p14:creationId xmlns:p14="http://schemas.microsoft.com/office/powerpoint/2010/main" val="6608871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right)">
                                      <p:cBhvr>
                                        <p:cTn id="7" dur="500"/>
                                        <p:tgtEl>
                                          <p:spTgt spid="56324"/>
                                        </p:tgtEl>
                                      </p:cBhvr>
                                    </p:animEffect>
                                  </p:childTnLst>
                                </p:cTn>
                              </p:par>
                            </p:childTnLst>
                          </p:cTn>
                        </p:par>
                        <p:par>
                          <p:cTn id="8" fill="hold" nodeType="afterGroup">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6325"/>
                                        </p:tgtEl>
                                        <p:attrNameLst>
                                          <p:attrName>style.visibility</p:attrName>
                                        </p:attrNameLst>
                                      </p:cBhvr>
                                      <p:to>
                                        <p:strVal val="visible"/>
                                      </p:to>
                                    </p:set>
                                    <p:animEffect transition="in" filter="wipe(right)">
                                      <p:cBhvr>
                                        <p:cTn id="11" dur="500"/>
                                        <p:tgtEl>
                                          <p:spTgt spid="56325"/>
                                        </p:tgtEl>
                                      </p:cBhvr>
                                    </p:animEffect>
                                  </p:childTnLst>
                                </p:cTn>
                              </p:par>
                            </p:childTnLst>
                          </p:cTn>
                        </p:par>
                        <p:par>
                          <p:cTn id="12" fill="hold" nodeType="afterGroup">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56326"/>
                                        </p:tgtEl>
                                        <p:attrNameLst>
                                          <p:attrName>style.visibility</p:attrName>
                                        </p:attrNameLst>
                                      </p:cBhvr>
                                      <p:to>
                                        <p:strVal val="visible"/>
                                      </p:to>
                                    </p:set>
                                    <p:animEffect transition="in" filter="wipe(right)">
                                      <p:cBhvr>
                                        <p:cTn id="15" dur="500"/>
                                        <p:tgtEl>
                                          <p:spTgt spid="56326"/>
                                        </p:tgtEl>
                                      </p:cBhvr>
                                    </p:animEffect>
                                  </p:childTnLst>
                                </p:cTn>
                              </p:par>
                            </p:childTnLst>
                          </p:cTn>
                        </p:par>
                        <p:par>
                          <p:cTn id="16" fill="hold" nodeType="afterGroup">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6327"/>
                                        </p:tgtEl>
                                        <p:attrNameLst>
                                          <p:attrName>style.visibility</p:attrName>
                                        </p:attrNameLst>
                                      </p:cBhvr>
                                      <p:to>
                                        <p:strVal val="visible"/>
                                      </p:to>
                                    </p:set>
                                    <p:animEffect transition="in" filter="wipe(right)">
                                      <p:cBhvr>
                                        <p:cTn id="19" dur="500"/>
                                        <p:tgtEl>
                                          <p:spTgt spid="56327"/>
                                        </p:tgtEl>
                                      </p:cBhvr>
                                    </p:animEffect>
                                  </p:childTnLst>
                                </p:cTn>
                              </p:par>
                            </p:childTnLst>
                          </p:cTn>
                        </p:par>
                        <p:par>
                          <p:cTn id="20" fill="hold" nodeType="afterGroup">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56328"/>
                                        </p:tgtEl>
                                        <p:attrNameLst>
                                          <p:attrName>style.visibility</p:attrName>
                                        </p:attrNameLst>
                                      </p:cBhvr>
                                      <p:to>
                                        <p:strVal val="visible"/>
                                      </p:to>
                                    </p:set>
                                    <p:animEffect transition="in" filter="wipe(right)">
                                      <p:cBhvr>
                                        <p:cTn id="23" dur="500"/>
                                        <p:tgtEl>
                                          <p:spTgt spid="56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5" grpId="0" animBg="1"/>
      <p:bldP spid="56326" grpId="0" animBg="1"/>
      <p:bldP spid="56327" grpId="0" animBg="1"/>
      <p:bldP spid="563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026867" y="471709"/>
            <a:ext cx="8911687" cy="1280890"/>
          </a:xfrm>
        </p:spPr>
        <p:txBody>
          <a:bodyPr/>
          <a:lstStyle/>
          <a:p>
            <a:pPr algn="ctr"/>
            <a:r>
              <a:rPr lang="ru-RU" sz="4000" dirty="0" smtClean="0"/>
              <a:t>Аппендикулярный инфильтрат</a:t>
            </a:r>
            <a:endParaRPr lang="ru-RU" sz="4000" dirty="0"/>
          </a:p>
        </p:txBody>
      </p:sp>
      <p:sp>
        <p:nvSpPr>
          <p:cNvPr id="60419" name="Rectangle 3"/>
          <p:cNvSpPr>
            <a:spLocks noGrp="1" noChangeArrowheads="1"/>
          </p:cNvSpPr>
          <p:nvPr>
            <p:ph type="body" sz="half" idx="1"/>
          </p:nvPr>
        </p:nvSpPr>
        <p:spPr>
          <a:xfrm>
            <a:off x="2362201" y="1752600"/>
            <a:ext cx="3814763" cy="4114800"/>
          </a:xfrm>
        </p:spPr>
        <p:txBody>
          <a:bodyPr/>
          <a:lstStyle/>
          <a:p>
            <a:r>
              <a:rPr lang="ru-RU" sz="2400"/>
              <a:t>без абсцедирования</a:t>
            </a:r>
          </a:p>
        </p:txBody>
      </p:sp>
      <p:sp>
        <p:nvSpPr>
          <p:cNvPr id="60420" name="Rectangle 4"/>
          <p:cNvSpPr>
            <a:spLocks noGrp="1" noChangeArrowheads="1"/>
          </p:cNvSpPr>
          <p:nvPr>
            <p:ph type="body" sz="half" idx="2"/>
          </p:nvPr>
        </p:nvSpPr>
        <p:spPr>
          <a:xfrm>
            <a:off x="6319838" y="1752600"/>
            <a:ext cx="3814762" cy="4114800"/>
          </a:xfrm>
        </p:spPr>
        <p:txBody>
          <a:bodyPr/>
          <a:lstStyle/>
          <a:p>
            <a:r>
              <a:rPr lang="ru-RU" sz="2400"/>
              <a:t>абсцедирующий</a:t>
            </a:r>
          </a:p>
        </p:txBody>
      </p:sp>
      <p:graphicFrame>
        <p:nvGraphicFramePr>
          <p:cNvPr id="60421" name="Object 5"/>
          <p:cNvGraphicFramePr>
            <a:graphicFrameLocks noGrp="1" noChangeAspect="1"/>
          </p:cNvGraphicFramePr>
          <p:nvPr>
            <p:ph sz="half" idx="4294967295"/>
          </p:nvPr>
        </p:nvGraphicFramePr>
        <p:xfrm>
          <a:off x="1846264" y="2492376"/>
          <a:ext cx="4402137" cy="3375025"/>
        </p:xfrm>
        <a:graphic>
          <a:graphicData uri="http://schemas.openxmlformats.org/presentationml/2006/ole">
            <mc:AlternateContent xmlns:mc="http://schemas.openxmlformats.org/markup-compatibility/2006">
              <mc:Choice xmlns:v="urn:schemas-microsoft-com:vml" Requires="v">
                <p:oleObj spid="_x0000_s7217" name="Точечный рисунок" r:id="rId3" imgW="4371429" imgH="3247619" progId="Paint.Picture">
                  <p:embed/>
                </p:oleObj>
              </mc:Choice>
              <mc:Fallback>
                <p:oleObj name="Точечный рисунок" r:id="rId3" imgW="4371429" imgH="324761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6264" y="2492376"/>
                        <a:ext cx="4402137"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422" name="Picture 6"/>
          <p:cNvPicPr>
            <a:picLocks noGrp="1" noChangeAspect="1" noChangeArrowheads="1"/>
          </p:cNvPicPr>
          <p:nvPr>
            <p:ph sz="half" idx="4294967295"/>
          </p:nvPr>
        </p:nvPicPr>
        <p:blipFill>
          <a:blip r:embed="rId5">
            <a:extLst>
              <a:ext uri="{28A0092B-C50C-407E-A947-70E740481C1C}">
                <a14:useLocalDpi xmlns:a14="http://schemas.microsoft.com/office/drawing/2010/main"/>
              </a:ext>
            </a:extLst>
          </a:blip>
          <a:srcRect/>
          <a:stretch>
            <a:fillRect/>
          </a:stretch>
        </p:blipFill>
        <p:spPr>
          <a:xfrm>
            <a:off x="6248400" y="2492376"/>
            <a:ext cx="4343400" cy="3375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8334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Рис. 3в"/>
          <p:cNvPicPr>
            <a:picLocks noChangeAspect="1" noChangeArrowheads="1"/>
          </p:cNvPicPr>
          <p:nvPr/>
        </p:nvPicPr>
        <p:blipFill>
          <a:blip r:embed="rId2" r:link="rId3">
            <a:extLst>
              <a:ext uri="{28A0092B-C50C-407E-A947-70E740481C1C}">
                <a14:useLocalDpi xmlns:a14="http://schemas.microsoft.com/office/drawing/2010/main"/>
              </a:ext>
            </a:extLst>
          </a:blip>
          <a:srcRect/>
          <a:stretch>
            <a:fillRect/>
          </a:stretch>
        </p:blipFill>
        <p:spPr bwMode="auto">
          <a:xfrm>
            <a:off x="1735263" y="1798252"/>
            <a:ext cx="4164466" cy="2835888"/>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Рис. 3г"/>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6341837" y="1752599"/>
            <a:ext cx="4176381" cy="28358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19300" y="4855029"/>
            <a:ext cx="7935686" cy="1200329"/>
          </a:xfrm>
          <a:prstGeom prst="rect">
            <a:avLst/>
          </a:prstGeom>
          <a:noFill/>
        </p:spPr>
        <p:txBody>
          <a:bodyPr wrap="square" rtlCol="0">
            <a:spAutoFit/>
          </a:bodyPr>
          <a:lstStyle/>
          <a:p>
            <a:pPr algn="ctr"/>
            <a:r>
              <a:rPr lang="ru-RU" b="1" dirty="0"/>
              <a:t>Аппендикулярный инфильтрат </a:t>
            </a:r>
            <a:r>
              <a:rPr lang="ru-RU" dirty="0"/>
              <a:t>при </a:t>
            </a:r>
            <a:r>
              <a:rPr lang="ru-RU" b="1" dirty="0"/>
              <a:t>тазовом расположении </a:t>
            </a:r>
            <a:r>
              <a:rPr lang="ru-RU" dirty="0"/>
              <a:t>отростка у ребенка 3 лет. Давность заболевания - не менее 5 суток. Стенки отростка гиперемированы, контуры его прослеживаются </a:t>
            </a:r>
            <a:r>
              <a:rPr lang="ru-RU" dirty="0" smtClean="0"/>
              <a:t>достоверно</a:t>
            </a:r>
            <a:endParaRPr lang="ru-RU" dirty="0"/>
          </a:p>
        </p:txBody>
      </p:sp>
      <p:sp>
        <p:nvSpPr>
          <p:cNvPr id="10" name="Rectangle 2"/>
          <p:cNvSpPr txBox="1">
            <a:spLocks noChangeArrowheads="1"/>
          </p:cNvSpPr>
          <p:nvPr/>
        </p:nvSpPr>
        <p:spPr>
          <a:xfrm>
            <a:off x="2026867" y="471709"/>
            <a:ext cx="8911687" cy="128089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dirty="0" smtClean="0"/>
              <a:t>Аппендикулярный инфильтрат</a:t>
            </a:r>
            <a:endParaRPr lang="ru-RU" sz="4000" dirty="0"/>
          </a:p>
        </p:txBody>
      </p:sp>
    </p:spTree>
    <p:extLst>
      <p:ext uri="{BB962C8B-B14F-4D97-AF65-F5344CB8AC3E}">
        <p14:creationId xmlns:p14="http://schemas.microsoft.com/office/powerpoint/2010/main" val="3742648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99016" y="5598664"/>
            <a:ext cx="6096000" cy="646331"/>
          </a:xfrm>
          <a:prstGeom prst="rect">
            <a:avLst/>
          </a:prstGeom>
        </p:spPr>
        <p:txBody>
          <a:bodyPr>
            <a:spAutoFit/>
          </a:bodyPr>
          <a:lstStyle/>
          <a:p>
            <a:pPr algn="ctr">
              <a:spcAft>
                <a:spcPts val="0"/>
              </a:spcAft>
            </a:pPr>
            <a:r>
              <a:rPr lang="ru-RU" b="1"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Вскрытие абсцесса </a:t>
            </a:r>
            <a:r>
              <a:rPr lang="ru-RU" b="1" dirty="0" smtClean="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прямокишечно-пузырного (</a:t>
            </a:r>
            <a:r>
              <a:rPr lang="ru-RU" b="1" dirty="0" err="1" smtClean="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Дугласого</a:t>
            </a:r>
            <a:r>
              <a:rPr lang="ru-RU" b="1" dirty="0" smtClean="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solidFill>
                  <a:schemeClr val="bg2">
                    <a:lumMod val="25000"/>
                  </a:schemeClr>
                </a:solidFill>
                <a:latin typeface="Times New Roman" panose="02020603050405020304" pitchFamily="18" charset="0"/>
                <a:ea typeface="Times New Roman" panose="02020603050405020304" pitchFamily="18" charset="0"/>
                <a:cs typeface="Times New Roman" panose="02020603050405020304" pitchFamily="18" charset="0"/>
              </a:rPr>
              <a:t>пространства.</a:t>
            </a:r>
            <a:endParaRPr lang="ru-RU" sz="2800" b="1" dirty="0">
              <a:solidFill>
                <a:schemeClr val="bg2">
                  <a:lumMod val="25000"/>
                </a:schemeClr>
              </a:solidFill>
              <a:effectLst/>
              <a:latin typeface="PANDA Baltic UZ"/>
              <a:ea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2026867" y="471709"/>
            <a:ext cx="8911687" cy="128089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4000" dirty="0" smtClean="0"/>
              <a:t>Аппендикулярный абсцесс</a:t>
            </a:r>
            <a:endParaRPr lang="ru-RU" sz="4000" dirty="0"/>
          </a:p>
        </p:txBody>
      </p:sp>
      <p:pic>
        <p:nvPicPr>
          <p:cNvPr id="6" name="Picture 3" descr="001-0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58344" y="1513113"/>
            <a:ext cx="5420182" cy="3884651"/>
          </a:xfrm>
          <a:prstGeom prst="rect">
            <a:avLst/>
          </a:prstGeom>
          <a:noFill/>
          <a:ln w="9525">
            <a:solidFill>
              <a:srgbClr val="3399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13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817915" y="1426029"/>
            <a:ext cx="8643257" cy="4800600"/>
          </a:xfrm>
          <a:prstGeom prst="roundRect">
            <a:avLst/>
          </a:prstGeom>
          <a:solidFill>
            <a:schemeClr val="accent3">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r>
              <a:rPr lang="ru-RU" sz="2800" b="1" dirty="0" smtClean="0">
                <a:solidFill>
                  <a:schemeClr val="tx1"/>
                </a:solidFill>
              </a:rPr>
              <a:t>При </a:t>
            </a:r>
            <a:r>
              <a:rPr lang="ru-RU" sz="2800" b="1" dirty="0">
                <a:solidFill>
                  <a:schemeClr val="tx1"/>
                </a:solidFill>
              </a:rPr>
              <a:t>подозрении на возникновение острого аппендицита противопоказано</a:t>
            </a:r>
            <a:r>
              <a:rPr lang="ru-RU" sz="2800" b="1" dirty="0" smtClean="0">
                <a:solidFill>
                  <a:schemeClr val="tx1"/>
                </a:solidFill>
              </a:rPr>
              <a:t>:</a:t>
            </a:r>
          </a:p>
          <a:p>
            <a:endParaRPr lang="ru-RU" sz="2800" b="1" dirty="0"/>
          </a:p>
          <a:p>
            <a:pPr marL="457200" indent="-457200">
              <a:buFont typeface="Arial" panose="020B0604020202020204" pitchFamily="34" charset="0"/>
              <a:buChar char="•"/>
            </a:pPr>
            <a:r>
              <a:rPr lang="ru-RU" sz="2800" dirty="0">
                <a:solidFill>
                  <a:schemeClr val="tx1"/>
                </a:solidFill>
              </a:rPr>
              <a:t>применять местное тепло /грелки/ на область живота;</a:t>
            </a:r>
          </a:p>
          <a:p>
            <a:pPr marL="457200" indent="-457200">
              <a:buFont typeface="Arial" panose="020B0604020202020204" pitchFamily="34" charset="0"/>
              <a:buChar char="•"/>
            </a:pPr>
            <a:r>
              <a:rPr lang="ru-RU" sz="2800" dirty="0">
                <a:solidFill>
                  <a:schemeClr val="tx1"/>
                </a:solidFill>
              </a:rPr>
              <a:t>вводить </a:t>
            </a:r>
            <a:r>
              <a:rPr lang="ru-RU" sz="2800" dirty="0" smtClean="0">
                <a:solidFill>
                  <a:schemeClr val="tx1"/>
                </a:solidFill>
              </a:rPr>
              <a:t>болеутоляющие </a:t>
            </a:r>
            <a:r>
              <a:rPr lang="ru-RU" sz="2800" dirty="0">
                <a:solidFill>
                  <a:schemeClr val="tx1"/>
                </a:solidFill>
              </a:rPr>
              <a:t>средства;</a:t>
            </a:r>
          </a:p>
          <a:p>
            <a:pPr marL="457200" indent="-457200">
              <a:buFont typeface="Arial" panose="020B0604020202020204" pitchFamily="34" charset="0"/>
              <a:buChar char="•"/>
            </a:pPr>
            <a:r>
              <a:rPr lang="ru-RU" sz="2800" dirty="0">
                <a:solidFill>
                  <a:schemeClr val="tx1"/>
                </a:solidFill>
              </a:rPr>
              <a:t>давать больным слабительное;</a:t>
            </a:r>
          </a:p>
          <a:p>
            <a:pPr marL="457200" indent="-457200">
              <a:buFont typeface="Arial" panose="020B0604020202020204" pitchFamily="34" charset="0"/>
              <a:buChar char="•"/>
            </a:pPr>
            <a:r>
              <a:rPr lang="ru-RU" sz="2800" dirty="0">
                <a:solidFill>
                  <a:schemeClr val="tx1"/>
                </a:solidFill>
              </a:rPr>
              <a:t>применять клизмы. </a:t>
            </a:r>
          </a:p>
        </p:txBody>
      </p:sp>
      <p:sp>
        <p:nvSpPr>
          <p:cNvPr id="4" name="Скругленный прямоугольник 3"/>
          <p:cNvSpPr/>
          <p:nvPr/>
        </p:nvSpPr>
        <p:spPr>
          <a:xfrm>
            <a:off x="1817915" y="326572"/>
            <a:ext cx="8643257" cy="8599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800" b="1" dirty="0"/>
              <a:t>На </a:t>
            </a:r>
            <a:r>
              <a:rPr lang="ru-RU" sz="2800" b="1" dirty="0" err="1"/>
              <a:t>догоспитальном</a:t>
            </a:r>
            <a:r>
              <a:rPr lang="ru-RU" sz="2800" b="1" dirty="0"/>
              <a:t> этапе запрещается:</a:t>
            </a:r>
          </a:p>
        </p:txBody>
      </p:sp>
    </p:spTree>
    <p:extLst>
      <p:ext uri="{BB962C8B-B14F-4D97-AF65-F5344CB8AC3E}">
        <p14:creationId xmlns:p14="http://schemas.microsoft.com/office/powerpoint/2010/main" val="334236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201142" y="1315095"/>
            <a:ext cx="8911687" cy="1280890"/>
          </a:xfrm>
        </p:spPr>
        <p:txBody>
          <a:bodyPr>
            <a:normAutofit/>
          </a:bodyPr>
          <a:lstStyle/>
          <a:p>
            <a:pPr algn="ctr"/>
            <a:r>
              <a:rPr lang="ru-RU" sz="2800" b="1" dirty="0"/>
              <a:t>Оперативные доступы</a:t>
            </a:r>
          </a:p>
        </p:txBody>
      </p:sp>
      <p:sp>
        <p:nvSpPr>
          <p:cNvPr id="97288" name="Rectangle 8"/>
          <p:cNvSpPr>
            <a:spLocks noGrp="1" noChangeArrowheads="1"/>
          </p:cNvSpPr>
          <p:nvPr>
            <p:ph type="body" sz="half" idx="2"/>
          </p:nvPr>
        </p:nvSpPr>
        <p:spPr>
          <a:xfrm>
            <a:off x="6258035" y="1955540"/>
            <a:ext cx="4588185" cy="4648200"/>
          </a:xfrm>
          <a:noFill/>
          <a:ln/>
        </p:spPr>
        <p:txBody>
          <a:bodyPr>
            <a:normAutofit/>
          </a:bodyPr>
          <a:lstStyle/>
          <a:p>
            <a:r>
              <a:rPr lang="ru-RU" b="1" dirty="0" smtClean="0">
                <a:solidFill>
                  <a:srgbClr val="FF0000"/>
                </a:solidFill>
              </a:rPr>
              <a:t>по Мак-</a:t>
            </a:r>
            <a:r>
              <a:rPr lang="ru-RU" b="1" dirty="0" err="1" smtClean="0">
                <a:solidFill>
                  <a:srgbClr val="FF0000"/>
                </a:solidFill>
              </a:rPr>
              <a:t>Бурнею</a:t>
            </a:r>
            <a:r>
              <a:rPr lang="ru-RU" b="1" dirty="0" smtClean="0">
                <a:solidFill>
                  <a:srgbClr val="FF0000"/>
                </a:solidFill>
              </a:rPr>
              <a:t> (наиболее часто применяется)</a:t>
            </a:r>
          </a:p>
          <a:p>
            <a:r>
              <a:rPr lang="ru-RU" dirty="0" smtClean="0"/>
              <a:t>Шпренгеля</a:t>
            </a:r>
          </a:p>
          <a:p>
            <a:r>
              <a:rPr lang="ru-RU" dirty="0" err="1" smtClean="0"/>
              <a:t>параректальный</a:t>
            </a:r>
            <a:r>
              <a:rPr lang="ru-RU" dirty="0" smtClean="0"/>
              <a:t> по </a:t>
            </a:r>
            <a:r>
              <a:rPr lang="ru-RU" dirty="0" err="1" smtClean="0"/>
              <a:t>Леннандеру</a:t>
            </a:r>
            <a:endParaRPr lang="ru-RU" dirty="0" smtClean="0"/>
          </a:p>
          <a:p>
            <a:r>
              <a:rPr lang="ru-RU" dirty="0" smtClean="0"/>
              <a:t>срединная лапаротомия</a:t>
            </a:r>
            <a:endParaRPr lang="ru-RU" dirty="0"/>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7977" y="2203967"/>
            <a:ext cx="5167651" cy="4151346"/>
          </a:xfrm>
          <a:prstGeom prst="rect">
            <a:avLst/>
          </a:prstGeom>
        </p:spPr>
      </p:pic>
      <p:sp>
        <p:nvSpPr>
          <p:cNvPr id="6" name="TextBox 5"/>
          <p:cNvSpPr txBox="1"/>
          <p:nvPr/>
        </p:nvSpPr>
        <p:spPr>
          <a:xfrm>
            <a:off x="1894114" y="181240"/>
            <a:ext cx="7903029" cy="1077218"/>
          </a:xfrm>
          <a:prstGeom prst="rect">
            <a:avLst/>
          </a:prstGeom>
          <a:noFill/>
        </p:spPr>
        <p:txBody>
          <a:bodyPr wrap="square" rtlCol="0">
            <a:spAutoFit/>
          </a:bodyPr>
          <a:lstStyle/>
          <a:p>
            <a:pPr algn="ctr"/>
            <a:r>
              <a:rPr lang="ru-RU" sz="3200" b="1" dirty="0" smtClean="0"/>
              <a:t>Лечение аппендицита – </a:t>
            </a:r>
          </a:p>
          <a:p>
            <a:pPr algn="ctr"/>
            <a:r>
              <a:rPr lang="ru-RU" sz="3200" b="1" dirty="0" smtClean="0">
                <a:solidFill>
                  <a:srgbClr val="FF0000"/>
                </a:solidFill>
              </a:rPr>
              <a:t>только хирургическое</a:t>
            </a:r>
            <a:endParaRPr lang="ru-RU" sz="3200" b="1" dirty="0">
              <a:solidFill>
                <a:srgbClr val="FF0000"/>
              </a:solidFill>
            </a:endParaRPr>
          </a:p>
        </p:txBody>
      </p:sp>
    </p:spTree>
    <p:extLst>
      <p:ext uri="{BB962C8B-B14F-4D97-AF65-F5344CB8AC3E}">
        <p14:creationId xmlns:p14="http://schemas.microsoft.com/office/powerpoint/2010/main" val="738893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72562" y="867335"/>
            <a:ext cx="2349220" cy="2529007"/>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67125" y="867335"/>
            <a:ext cx="2182933" cy="2529007"/>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55849" y="867335"/>
            <a:ext cx="2007642" cy="2529007"/>
          </a:xfrm>
          <a:prstGeom prst="rect">
            <a:avLst/>
          </a:prstGeom>
        </p:spPr>
      </p:pic>
      <p:sp>
        <p:nvSpPr>
          <p:cNvPr id="6" name="TextBox 5"/>
          <p:cNvSpPr txBox="1"/>
          <p:nvPr/>
        </p:nvSpPr>
        <p:spPr>
          <a:xfrm>
            <a:off x="2373763" y="283029"/>
            <a:ext cx="7391400" cy="461665"/>
          </a:xfrm>
          <a:prstGeom prst="rect">
            <a:avLst/>
          </a:prstGeom>
          <a:noFill/>
        </p:spPr>
        <p:txBody>
          <a:bodyPr wrap="square" rtlCol="0">
            <a:spAutoFit/>
          </a:bodyPr>
          <a:lstStyle/>
          <a:p>
            <a:pPr algn="ctr"/>
            <a:r>
              <a:rPr lang="ru-RU" sz="2400" b="1" dirty="0" smtClean="0">
                <a:solidFill>
                  <a:schemeClr val="accent2">
                    <a:lumMod val="50000"/>
                  </a:schemeClr>
                </a:solidFill>
              </a:rPr>
              <a:t>ЭТАПЫ АППЕНДЭКТОМИИ</a:t>
            </a:r>
            <a:endParaRPr lang="ru-RU" sz="2400" b="1" dirty="0">
              <a:solidFill>
                <a:schemeClr val="accent2">
                  <a:lumMod val="50000"/>
                </a:schemeClr>
              </a:solidFill>
            </a:endParaRPr>
          </a:p>
        </p:txBody>
      </p:sp>
      <p:sp>
        <p:nvSpPr>
          <p:cNvPr id="7" name="TextBox 6"/>
          <p:cNvSpPr txBox="1"/>
          <p:nvPr/>
        </p:nvSpPr>
        <p:spPr>
          <a:xfrm>
            <a:off x="3853543" y="3518983"/>
            <a:ext cx="4528457" cy="338554"/>
          </a:xfrm>
          <a:prstGeom prst="rect">
            <a:avLst/>
          </a:prstGeom>
          <a:noFill/>
        </p:spPr>
        <p:txBody>
          <a:bodyPr wrap="square" rtlCol="0">
            <a:spAutoFit/>
          </a:bodyPr>
          <a:lstStyle/>
          <a:p>
            <a:r>
              <a:rPr lang="ru-RU" sz="1600" dirty="0" smtClean="0"/>
              <a:t>Разрез и вскрытия брюшной полости</a:t>
            </a:r>
            <a:endParaRPr lang="ru-RU" sz="1600" dirty="0"/>
          </a:p>
        </p:txBody>
      </p:sp>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1561" y="4042595"/>
            <a:ext cx="2504404" cy="2533390"/>
          </a:xfrm>
          <a:prstGeom prst="rect">
            <a:avLst/>
          </a:prstGeom>
        </p:spPr>
      </p:pic>
      <p:sp>
        <p:nvSpPr>
          <p:cNvPr id="9" name="Rectangle 10"/>
          <p:cNvSpPr>
            <a:spLocks noChangeArrowheads="1"/>
          </p:cNvSpPr>
          <p:nvPr/>
        </p:nvSpPr>
        <p:spPr bwMode="auto">
          <a:xfrm>
            <a:off x="3278636" y="5484831"/>
            <a:ext cx="3219152" cy="685800"/>
          </a:xfrm>
          <a:prstGeom prst="rect">
            <a:avLst/>
          </a:prstGeom>
          <a:extLst/>
        </p:spPr>
        <p:txBody>
          <a:bodyPr vert="horz" lIns="91440" tIns="45720" rIns="91440" bIns="45720" rtlCol="0">
            <a:noAutofit/>
          </a:bodyPr>
          <a:lstStyle/>
          <a:p>
            <a:pPr marL="342900" indent="-342900" defTabSz="457200">
              <a:spcBef>
                <a:spcPts val="1000"/>
              </a:spcBef>
              <a:buClr>
                <a:schemeClr val="accent1"/>
              </a:buClr>
              <a:buFont typeface="Wingdings 3" charset="2"/>
              <a:buChar char=""/>
            </a:pPr>
            <a:r>
              <a:rPr lang="ru-RU" sz="1600" dirty="0">
                <a:solidFill>
                  <a:schemeClr val="tx1">
                    <a:lumMod val="75000"/>
                    <a:lumOff val="25000"/>
                  </a:schemeClr>
                </a:solidFill>
              </a:rPr>
              <a:t>Купол слепой кишки с червеобразным отростком выведен в рану</a:t>
            </a:r>
          </a:p>
        </p:txBody>
      </p:sp>
      <p:pic>
        <p:nvPicPr>
          <p:cNvPr id="10" name="Рисунок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9293" y="4042595"/>
            <a:ext cx="2571014" cy="2533390"/>
          </a:xfrm>
          <a:prstGeom prst="rect">
            <a:avLst/>
          </a:prstGeom>
        </p:spPr>
      </p:pic>
      <p:sp>
        <p:nvSpPr>
          <p:cNvPr id="11" name="Rectangle 3"/>
          <p:cNvSpPr txBox="1">
            <a:spLocks noChangeArrowheads="1"/>
          </p:cNvSpPr>
          <p:nvPr/>
        </p:nvSpPr>
        <p:spPr>
          <a:xfrm>
            <a:off x="8915400" y="5484831"/>
            <a:ext cx="3429000" cy="16002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sz="1600" dirty="0" smtClean="0"/>
              <a:t>Брыжейка отростка по частям прошивается, перевязывается и пересекается</a:t>
            </a:r>
            <a:endParaRPr lang="ru-RU" sz="1600" dirty="0"/>
          </a:p>
        </p:txBody>
      </p:sp>
    </p:spTree>
    <p:extLst>
      <p:ext uri="{BB962C8B-B14F-4D97-AF65-F5344CB8AC3E}">
        <p14:creationId xmlns:p14="http://schemas.microsoft.com/office/powerpoint/2010/main" val="23453756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3" name="Picture 5"/>
          <p:cNvPicPr>
            <a:picLocks noChangeAspect="1" noChangeArrowheads="1"/>
          </p:cNvPicPr>
          <p:nvPr/>
        </p:nvPicPr>
        <p:blipFill rotWithShape="1">
          <a:blip r:embed="rId2" cstate="email">
            <a:lum bright="42000" contrast="42000"/>
            <a:extLst>
              <a:ext uri="{28A0092B-C50C-407E-A947-70E740481C1C}">
                <a14:useLocalDpi xmlns:a14="http://schemas.microsoft.com/office/drawing/2010/main"/>
              </a:ext>
            </a:extLst>
          </a:blip>
          <a:srcRect l="13344" t="4226" r="14442"/>
          <a:stretch/>
        </p:blipFill>
        <p:spPr bwMode="auto">
          <a:xfrm>
            <a:off x="829822" y="468086"/>
            <a:ext cx="3019340" cy="26778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5" name="Rectangle 7"/>
          <p:cNvSpPr>
            <a:spLocks noChangeArrowheads="1"/>
          </p:cNvSpPr>
          <p:nvPr/>
        </p:nvSpPr>
        <p:spPr bwMode="auto">
          <a:xfrm>
            <a:off x="3526972" y="542800"/>
            <a:ext cx="5399314" cy="762000"/>
          </a:xfrm>
          <a:prstGeom prst="rect">
            <a:avLst/>
          </a:prstGeom>
          <a:noFill/>
          <a:ln/>
          <a:extLst/>
        </p:spPr>
        <p:txBody>
          <a:bodyPr vert="horz" lIns="91440" tIns="45720" rIns="91440" bIns="45720" rtlCol="0">
            <a:normAutofit/>
          </a:bodyPr>
          <a:lstStyle/>
          <a:p>
            <a:pPr marL="342900" indent="-342900" defTabSz="457200">
              <a:spcBef>
                <a:spcPts val="1000"/>
              </a:spcBef>
              <a:buClr>
                <a:schemeClr val="accent1"/>
              </a:buClr>
              <a:buFont typeface="Wingdings 3" charset="2"/>
              <a:buChar char=""/>
            </a:pPr>
            <a:r>
              <a:rPr lang="ru-RU" dirty="0">
                <a:solidFill>
                  <a:schemeClr val="tx1">
                    <a:lumMod val="75000"/>
                    <a:lumOff val="25000"/>
                  </a:schemeClr>
                </a:solidFill>
              </a:rPr>
              <a:t>Удаление червеобразного отростка (собственно </a:t>
            </a:r>
            <a:r>
              <a:rPr lang="ru-RU" dirty="0" err="1">
                <a:solidFill>
                  <a:schemeClr val="tx1">
                    <a:lumMod val="75000"/>
                    <a:lumOff val="25000"/>
                  </a:schemeClr>
                </a:solidFill>
              </a:rPr>
              <a:t>аппендэктомия</a:t>
            </a:r>
            <a:r>
              <a:rPr lang="ru-RU" dirty="0">
                <a:solidFill>
                  <a:schemeClr val="tx1">
                    <a:lumMod val="75000"/>
                    <a:lumOff val="25000"/>
                  </a:schemeClr>
                </a:solidFill>
              </a:rPr>
              <a:t>)</a:t>
            </a:r>
          </a:p>
        </p:txBody>
      </p:sp>
      <p:pic>
        <p:nvPicPr>
          <p:cNvPr id="4" name="Picture 7"/>
          <p:cNvPicPr>
            <a:picLocks noChangeAspect="1" noChangeArrowheads="1"/>
          </p:cNvPicPr>
          <p:nvPr/>
        </p:nvPicPr>
        <p:blipFill rotWithShape="1">
          <a:blip r:embed="rId3" cstate="email">
            <a:lum bright="36000" contrast="60000"/>
            <a:extLst>
              <a:ext uri="{28A0092B-C50C-407E-A947-70E740481C1C}">
                <a14:useLocalDpi xmlns:a14="http://schemas.microsoft.com/office/drawing/2010/main"/>
              </a:ext>
            </a:extLst>
          </a:blip>
          <a:srcRect/>
          <a:stretch/>
        </p:blipFill>
        <p:spPr bwMode="auto">
          <a:xfrm>
            <a:off x="4310745" y="1807029"/>
            <a:ext cx="2525486" cy="39868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txBox="1">
            <a:spLocks noChangeArrowheads="1"/>
          </p:cNvSpPr>
          <p:nvPr/>
        </p:nvSpPr>
        <p:spPr>
          <a:xfrm>
            <a:off x="6496389" y="1807030"/>
            <a:ext cx="3814763" cy="1219200"/>
          </a:xfrm>
          <a:prstGeom prst="rect">
            <a:avLst/>
          </a:prstGeom>
          <a:noFill/>
          <a:ln/>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ru-RU" dirty="0" smtClean="0"/>
              <a:t>Погружение культи отростка в кисетный шов</a:t>
            </a:r>
            <a:endParaRPr lang="ru-RU" dirty="0"/>
          </a:p>
        </p:txBody>
      </p:sp>
      <p:pic>
        <p:nvPicPr>
          <p:cNvPr id="6" name="Picture 5"/>
          <p:cNvPicPr>
            <a:picLocks noChangeAspect="1" noChangeArrowheads="1"/>
          </p:cNvPicPr>
          <p:nvPr/>
        </p:nvPicPr>
        <p:blipFill rotWithShape="1">
          <a:blip r:embed="rId4" cstate="email">
            <a:lum bright="30000" contrast="48000"/>
            <a:extLst>
              <a:ext uri="{28A0092B-C50C-407E-A947-70E740481C1C}">
                <a14:useLocalDpi xmlns:a14="http://schemas.microsoft.com/office/drawing/2010/main"/>
              </a:ext>
            </a:extLst>
          </a:blip>
          <a:srcRect/>
          <a:stretch/>
        </p:blipFill>
        <p:spPr bwMode="auto">
          <a:xfrm>
            <a:off x="7358744" y="4290459"/>
            <a:ext cx="3363686" cy="22328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8403770" y="3439890"/>
            <a:ext cx="3814763" cy="1219200"/>
          </a:xfrm>
          <a:prstGeom prst="rect">
            <a:avLst/>
          </a:prstGeom>
          <a:noFill/>
          <a:ln/>
          <a:extLst/>
        </p:spPr>
        <p:txBody>
          <a:bodyPr vert="horz" lIns="91440" tIns="45720" rIns="91440" bIns="45720" rtlCol="0">
            <a:normAutofit/>
          </a:bodyPr>
          <a:lstStyle/>
          <a:p>
            <a:pPr marL="342900" indent="-342900" defTabSz="457200">
              <a:spcBef>
                <a:spcPts val="1000"/>
              </a:spcBef>
              <a:buClr>
                <a:schemeClr val="accent1"/>
              </a:buClr>
              <a:buFont typeface="Wingdings 3" charset="2"/>
              <a:buChar char=""/>
            </a:pPr>
            <a:r>
              <a:rPr lang="ru-RU" dirty="0">
                <a:solidFill>
                  <a:schemeClr val="tx1">
                    <a:lumMod val="75000"/>
                    <a:lumOff val="25000"/>
                  </a:schemeClr>
                </a:solidFill>
              </a:rPr>
              <a:t>Погружение культи отростка в </a:t>
            </a:r>
            <a:r>
              <a:rPr lang="en-US" dirty="0">
                <a:solidFill>
                  <a:schemeClr val="tx1">
                    <a:lumMod val="75000"/>
                    <a:lumOff val="25000"/>
                  </a:schemeClr>
                </a:solidFill>
              </a:rPr>
              <a:t>Z-</a:t>
            </a:r>
            <a:r>
              <a:rPr lang="ru-RU" dirty="0">
                <a:solidFill>
                  <a:schemeClr val="tx1">
                    <a:lumMod val="75000"/>
                    <a:lumOff val="25000"/>
                  </a:schemeClr>
                </a:solidFill>
              </a:rPr>
              <a:t> образный шов</a:t>
            </a:r>
          </a:p>
        </p:txBody>
      </p:sp>
    </p:spTree>
    <p:extLst>
      <p:ext uri="{BB962C8B-B14F-4D97-AF65-F5344CB8AC3E}">
        <p14:creationId xmlns:p14="http://schemas.microsoft.com/office/powerpoint/2010/main" val="1878069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523321882"/>
              </p:ext>
            </p:extLst>
          </p:nvPr>
        </p:nvGraphicFramePr>
        <p:xfrm>
          <a:off x="3066143" y="11768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Восьмиугольник 6"/>
          <p:cNvSpPr/>
          <p:nvPr/>
        </p:nvSpPr>
        <p:spPr>
          <a:xfrm>
            <a:off x="2002972" y="1175657"/>
            <a:ext cx="947057" cy="914400"/>
          </a:xfrm>
          <a:prstGeom prst="octagon">
            <a:avLst/>
          </a:prstGeom>
          <a:gradFill flip="none" rotWithShape="1">
            <a:gsLst>
              <a:gs pos="0">
                <a:schemeClr val="accent2">
                  <a:tint val="70000"/>
                  <a:lumMod val="104000"/>
                  <a:shade val="30000"/>
                  <a:satMod val="115000"/>
                </a:schemeClr>
              </a:gs>
              <a:gs pos="50000">
                <a:schemeClr val="accent2">
                  <a:tint val="70000"/>
                  <a:lumMod val="104000"/>
                  <a:shade val="67500"/>
                  <a:satMod val="115000"/>
                </a:schemeClr>
              </a:gs>
              <a:gs pos="100000">
                <a:schemeClr val="accent2">
                  <a:tint val="70000"/>
                  <a:lumMod val="104000"/>
                  <a:shade val="100000"/>
                  <a:satMod val="115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ru-RU"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Восьмиугольник 7"/>
          <p:cNvSpPr/>
          <p:nvPr/>
        </p:nvSpPr>
        <p:spPr>
          <a:xfrm>
            <a:off x="2476500" y="2318657"/>
            <a:ext cx="947057" cy="914400"/>
          </a:xfrm>
          <a:prstGeom prst="octagon">
            <a:avLst/>
          </a:prstGeom>
          <a:gradFill flip="none" rotWithShape="1">
            <a:gsLst>
              <a:gs pos="0">
                <a:schemeClr val="accent2">
                  <a:tint val="70000"/>
                  <a:lumMod val="104000"/>
                  <a:shade val="30000"/>
                  <a:satMod val="115000"/>
                </a:schemeClr>
              </a:gs>
              <a:gs pos="50000">
                <a:schemeClr val="accent2">
                  <a:tint val="70000"/>
                  <a:lumMod val="104000"/>
                  <a:shade val="67500"/>
                  <a:satMod val="115000"/>
                </a:schemeClr>
              </a:gs>
              <a:gs pos="100000">
                <a:schemeClr val="accent2">
                  <a:tint val="70000"/>
                  <a:lumMod val="104000"/>
                  <a:shade val="100000"/>
                  <a:satMod val="115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p:txBody>
      </p:sp>
      <p:sp>
        <p:nvSpPr>
          <p:cNvPr id="9" name="Восьмиугольник 8"/>
          <p:cNvSpPr/>
          <p:nvPr/>
        </p:nvSpPr>
        <p:spPr>
          <a:xfrm>
            <a:off x="2950028" y="3461657"/>
            <a:ext cx="947057" cy="914400"/>
          </a:xfrm>
          <a:prstGeom prst="octagon">
            <a:avLst/>
          </a:prstGeom>
          <a:gradFill flip="none" rotWithShape="1">
            <a:gsLst>
              <a:gs pos="0">
                <a:schemeClr val="accent2">
                  <a:tint val="70000"/>
                  <a:lumMod val="104000"/>
                  <a:shade val="30000"/>
                  <a:satMod val="115000"/>
                </a:schemeClr>
              </a:gs>
              <a:gs pos="50000">
                <a:schemeClr val="accent2">
                  <a:tint val="70000"/>
                  <a:lumMod val="104000"/>
                  <a:shade val="67500"/>
                  <a:satMod val="115000"/>
                </a:schemeClr>
              </a:gs>
              <a:gs pos="100000">
                <a:schemeClr val="accent2">
                  <a:tint val="70000"/>
                  <a:lumMod val="104000"/>
                  <a:shade val="100000"/>
                  <a:satMod val="115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a:t>
            </a:r>
          </a:p>
        </p:txBody>
      </p:sp>
      <p:sp>
        <p:nvSpPr>
          <p:cNvPr id="10" name="Восьмиугольник 9"/>
          <p:cNvSpPr/>
          <p:nvPr/>
        </p:nvSpPr>
        <p:spPr>
          <a:xfrm>
            <a:off x="3423556" y="4604657"/>
            <a:ext cx="947057" cy="914400"/>
          </a:xfrm>
          <a:prstGeom prst="octagon">
            <a:avLst/>
          </a:prstGeom>
          <a:gradFill flip="none" rotWithShape="1">
            <a:gsLst>
              <a:gs pos="0">
                <a:schemeClr val="accent2">
                  <a:tint val="70000"/>
                  <a:lumMod val="104000"/>
                  <a:shade val="30000"/>
                  <a:satMod val="115000"/>
                </a:schemeClr>
              </a:gs>
              <a:gs pos="50000">
                <a:schemeClr val="accent2">
                  <a:tint val="70000"/>
                  <a:lumMod val="104000"/>
                  <a:shade val="67500"/>
                  <a:satMod val="115000"/>
                </a:schemeClr>
              </a:gs>
              <a:gs pos="100000">
                <a:schemeClr val="accent2">
                  <a:tint val="70000"/>
                  <a:lumMod val="104000"/>
                  <a:shade val="100000"/>
                  <a:satMod val="115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4</a:t>
            </a:r>
            <a:endParaRPr lang="ru-RU"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Восьмиугольник 10"/>
          <p:cNvSpPr/>
          <p:nvPr/>
        </p:nvSpPr>
        <p:spPr>
          <a:xfrm>
            <a:off x="3897084" y="5649685"/>
            <a:ext cx="947057" cy="914400"/>
          </a:xfrm>
          <a:prstGeom prst="octagon">
            <a:avLst/>
          </a:prstGeom>
          <a:gradFill flip="none" rotWithShape="1">
            <a:gsLst>
              <a:gs pos="0">
                <a:schemeClr val="accent2">
                  <a:tint val="70000"/>
                  <a:lumMod val="104000"/>
                  <a:shade val="30000"/>
                  <a:satMod val="115000"/>
                </a:schemeClr>
              </a:gs>
              <a:gs pos="50000">
                <a:schemeClr val="accent2">
                  <a:tint val="70000"/>
                  <a:lumMod val="104000"/>
                  <a:shade val="67500"/>
                  <a:satMod val="115000"/>
                </a:schemeClr>
              </a:gs>
              <a:gs pos="100000">
                <a:schemeClr val="accent2">
                  <a:tint val="70000"/>
                  <a:lumMod val="104000"/>
                  <a:shade val="100000"/>
                  <a:satMod val="115000"/>
                </a:schemeClr>
              </a:gs>
            </a:gsLst>
            <a:lin ang="54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5</a:t>
            </a:r>
          </a:p>
        </p:txBody>
      </p:sp>
      <p:sp>
        <p:nvSpPr>
          <p:cNvPr id="12" name="Скругленный прямоугольник 11"/>
          <p:cNvSpPr/>
          <p:nvPr/>
        </p:nvSpPr>
        <p:spPr>
          <a:xfrm>
            <a:off x="3679369" y="315687"/>
            <a:ext cx="4637315" cy="52251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ru-RU" sz="32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ПЛАН ЗАНЯТИЯ:</a:t>
            </a:r>
            <a:endParaRPr lang="ru-RU" sz="32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71018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2362200" y="342901"/>
            <a:ext cx="7772400" cy="612775"/>
          </a:xfrm>
        </p:spPr>
        <p:txBody>
          <a:bodyPr/>
          <a:lstStyle/>
          <a:p>
            <a:pPr algn="ctr"/>
            <a:r>
              <a:rPr lang="ru-RU" sz="2000" b="1" dirty="0" err="1">
                <a:solidFill>
                  <a:schemeClr val="bg2">
                    <a:lumMod val="25000"/>
                  </a:schemeClr>
                </a:solidFill>
              </a:rPr>
              <a:t>Лапароскопическая</a:t>
            </a:r>
            <a:r>
              <a:rPr lang="ru-RU" sz="2000" b="1" dirty="0">
                <a:solidFill>
                  <a:schemeClr val="bg2">
                    <a:lumMod val="25000"/>
                  </a:schemeClr>
                </a:solidFill>
              </a:rPr>
              <a:t> </a:t>
            </a:r>
            <a:r>
              <a:rPr lang="ru-RU" sz="2000" b="1" dirty="0" err="1">
                <a:solidFill>
                  <a:schemeClr val="bg2">
                    <a:lumMod val="25000"/>
                  </a:schemeClr>
                </a:solidFill>
              </a:rPr>
              <a:t>аппендэктомия</a:t>
            </a:r>
            <a:r>
              <a:rPr lang="ru-RU" sz="2000" b="1" dirty="0">
                <a:solidFill>
                  <a:schemeClr val="bg2">
                    <a:lumMod val="25000"/>
                  </a:schemeClr>
                </a:solidFill>
              </a:rPr>
              <a:t> </a:t>
            </a:r>
            <a:r>
              <a:rPr lang="ru-RU" sz="2000" dirty="0">
                <a:solidFill>
                  <a:schemeClr val="bg2">
                    <a:lumMod val="25000"/>
                  </a:schemeClr>
                </a:solidFill>
              </a:rPr>
              <a:t>(1982, </a:t>
            </a:r>
            <a:r>
              <a:rPr lang="en-US" sz="2000" dirty="0" err="1">
                <a:solidFill>
                  <a:schemeClr val="bg2">
                    <a:lumMod val="25000"/>
                  </a:schemeClr>
                </a:solidFill>
              </a:rPr>
              <a:t>K.Semm</a:t>
            </a:r>
            <a:r>
              <a:rPr lang="en-US" sz="2000" dirty="0">
                <a:solidFill>
                  <a:schemeClr val="bg2">
                    <a:lumMod val="25000"/>
                  </a:schemeClr>
                </a:solidFill>
              </a:rPr>
              <a:t>)</a:t>
            </a:r>
            <a:endParaRPr lang="ru-RU" sz="2000" dirty="0">
              <a:solidFill>
                <a:schemeClr val="bg2">
                  <a:lumMod val="25000"/>
                </a:schemeClr>
              </a:solidFill>
            </a:endParaRPr>
          </a:p>
        </p:txBody>
      </p:sp>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09800" y="1077685"/>
            <a:ext cx="7848599" cy="5506283"/>
          </a:xfrm>
          <a:prstGeom prst="rect">
            <a:avLst/>
          </a:prstGeom>
        </p:spPr>
      </p:pic>
    </p:spTree>
    <p:extLst>
      <p:ext uri="{BB962C8B-B14F-4D97-AF65-F5344CB8AC3E}">
        <p14:creationId xmlns:p14="http://schemas.microsoft.com/office/powerpoint/2010/main" val="38890282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9797" y="185942"/>
            <a:ext cx="7765318" cy="3135240"/>
          </a:xfrm>
          <a:prstGeom prst="rect">
            <a:avLst/>
          </a:prstGeom>
        </p:spPr>
      </p:pic>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7342" y="3495353"/>
            <a:ext cx="7767773" cy="3275638"/>
          </a:xfrm>
          <a:prstGeom prst="rect">
            <a:avLst/>
          </a:prstGeom>
        </p:spPr>
      </p:pic>
    </p:spTree>
    <p:extLst>
      <p:ext uri="{BB962C8B-B14F-4D97-AF65-F5344CB8AC3E}">
        <p14:creationId xmlns:p14="http://schemas.microsoft.com/office/powerpoint/2010/main" val="21794009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ru-RU" sz="4000" b="1"/>
              <a:t>Осложнения после операции</a:t>
            </a:r>
            <a:endParaRPr lang="ru-RU" sz="4000"/>
          </a:p>
        </p:txBody>
      </p:sp>
      <p:sp>
        <p:nvSpPr>
          <p:cNvPr id="88067" name="Rectangle 3"/>
          <p:cNvSpPr>
            <a:spLocks noGrp="1" noChangeArrowheads="1"/>
          </p:cNvSpPr>
          <p:nvPr>
            <p:ph type="body" idx="1"/>
          </p:nvPr>
        </p:nvSpPr>
        <p:spPr/>
        <p:txBody>
          <a:bodyPr>
            <a:normAutofit/>
          </a:bodyPr>
          <a:lstStyle/>
          <a:p>
            <a:pPr marL="609600" indent="-609600">
              <a:lnSpc>
                <a:spcPct val="130000"/>
              </a:lnSpc>
              <a:buFont typeface="Monotype Sorts" pitchFamily="2" charset="2"/>
              <a:buAutoNum type="arabicPeriod"/>
            </a:pPr>
            <a:r>
              <a:rPr lang="ru-RU" sz="2600" dirty="0"/>
              <a:t>Нагноение раны; </a:t>
            </a:r>
          </a:p>
          <a:p>
            <a:pPr marL="609600" indent="-609600">
              <a:lnSpc>
                <a:spcPct val="130000"/>
              </a:lnSpc>
              <a:buFont typeface="Monotype Sorts" pitchFamily="2" charset="2"/>
              <a:buAutoNum type="arabicPeriod"/>
            </a:pPr>
            <a:r>
              <a:rPr lang="ru-RU" sz="2600" dirty="0"/>
              <a:t>Абсцесс </a:t>
            </a:r>
            <a:r>
              <a:rPr lang="ru-RU" sz="2600" dirty="0" smtClean="0"/>
              <a:t>брюшной </a:t>
            </a:r>
            <a:r>
              <a:rPr lang="ru-RU" sz="2600" dirty="0"/>
              <a:t>полости; </a:t>
            </a:r>
          </a:p>
          <a:p>
            <a:pPr marL="609600" indent="-609600">
              <a:lnSpc>
                <a:spcPct val="130000"/>
              </a:lnSpc>
              <a:buFont typeface="Monotype Sorts" pitchFamily="2" charset="2"/>
              <a:buAutoNum type="arabicPeriod"/>
            </a:pPr>
            <a:r>
              <a:rPr lang="ru-RU" sz="2600" dirty="0"/>
              <a:t>Перитонит; </a:t>
            </a:r>
          </a:p>
          <a:p>
            <a:pPr marL="609600" indent="-609600">
              <a:lnSpc>
                <a:spcPct val="130000"/>
              </a:lnSpc>
              <a:buFont typeface="Monotype Sorts" pitchFamily="2" charset="2"/>
              <a:buAutoNum type="arabicPeriod"/>
            </a:pPr>
            <a:r>
              <a:rPr lang="ru-RU" sz="2600" dirty="0" smtClean="0"/>
              <a:t>Острая кишечная непроходимость; </a:t>
            </a:r>
            <a:endParaRPr lang="ru-RU" sz="2600" dirty="0"/>
          </a:p>
          <a:p>
            <a:pPr marL="609600" indent="-609600">
              <a:lnSpc>
                <a:spcPct val="130000"/>
              </a:lnSpc>
              <a:buFont typeface="Monotype Sorts" pitchFamily="2" charset="2"/>
              <a:buAutoNum type="arabicPeriod"/>
            </a:pPr>
            <a:r>
              <a:rPr lang="ru-RU" sz="2600" dirty="0"/>
              <a:t>Кишечные свищи.</a:t>
            </a:r>
          </a:p>
        </p:txBody>
      </p:sp>
    </p:spTree>
    <p:extLst>
      <p:ext uri="{BB962C8B-B14F-4D97-AF65-F5344CB8AC3E}">
        <p14:creationId xmlns:p14="http://schemas.microsoft.com/office/powerpoint/2010/main" val="1355682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023155" y="526139"/>
            <a:ext cx="8911687" cy="1280890"/>
          </a:xfrm>
        </p:spPr>
        <p:txBody>
          <a:bodyPr/>
          <a:lstStyle/>
          <a:p>
            <a:r>
              <a:rPr lang="ru-RU" sz="3200" b="1" dirty="0"/>
              <a:t>Профилактика осложнений острого аппендицита заключается в:</a:t>
            </a:r>
          </a:p>
        </p:txBody>
      </p:sp>
      <p:sp>
        <p:nvSpPr>
          <p:cNvPr id="70659" name="Rectangle 3"/>
          <p:cNvSpPr>
            <a:spLocks noGrp="1" noChangeArrowheads="1"/>
          </p:cNvSpPr>
          <p:nvPr>
            <p:ph type="body" idx="1"/>
          </p:nvPr>
        </p:nvSpPr>
        <p:spPr>
          <a:xfrm>
            <a:off x="1293812" y="2068285"/>
            <a:ext cx="5771016" cy="3777622"/>
          </a:xfrm>
        </p:spPr>
        <p:txBody>
          <a:bodyPr>
            <a:normAutofit/>
          </a:bodyPr>
          <a:lstStyle/>
          <a:p>
            <a:r>
              <a:rPr lang="ru-RU" sz="2000" dirty="0" smtClean="0"/>
              <a:t>своевременном </a:t>
            </a:r>
            <a:r>
              <a:rPr lang="ru-RU" sz="2000" dirty="0"/>
              <a:t>и правильном распознавании острого </a:t>
            </a:r>
            <a:r>
              <a:rPr lang="ru-RU" sz="2000" dirty="0" smtClean="0"/>
              <a:t> аппендицита</a:t>
            </a:r>
            <a:r>
              <a:rPr lang="ru-RU" sz="2000" dirty="0"/>
              <a:t>; </a:t>
            </a:r>
          </a:p>
          <a:p>
            <a:r>
              <a:rPr lang="ru-RU" sz="2000" dirty="0" smtClean="0"/>
              <a:t>раннем </a:t>
            </a:r>
            <a:r>
              <a:rPr lang="ru-RU" sz="2000" dirty="0"/>
              <a:t>оперативном вмешательстве с адекватным анестезиологическим пособием; </a:t>
            </a:r>
          </a:p>
          <a:p>
            <a:r>
              <a:rPr lang="ru-RU" sz="2000" dirty="0" smtClean="0"/>
              <a:t>рациональном </a:t>
            </a:r>
            <a:r>
              <a:rPr lang="ru-RU" sz="2000" dirty="0"/>
              <a:t>послеоперационном ведении больных.</a:t>
            </a: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3393" y="2068285"/>
            <a:ext cx="3821807" cy="3730449"/>
          </a:xfrm>
          <a:prstGeom prst="rect">
            <a:avLst/>
          </a:prstGeom>
        </p:spPr>
      </p:pic>
    </p:spTree>
    <p:extLst>
      <p:ext uri="{BB962C8B-B14F-4D97-AF65-F5344CB8AC3E}">
        <p14:creationId xmlns:p14="http://schemas.microsoft.com/office/powerpoint/2010/main" val="414205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0943" y="2090057"/>
            <a:ext cx="7772399" cy="1754326"/>
          </a:xfrm>
          <a:prstGeom prst="rect">
            <a:avLst/>
          </a:prstGeom>
          <a:solidFill>
            <a:srgbClr val="7DCAFF"/>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5400" b="1" dirty="0" smtClean="0">
                <a:solidFill>
                  <a:schemeClr val="tx1"/>
                </a:solidFill>
              </a:rPr>
              <a:t>ПРАКТИЧЕСКИЕ НАВЫКИ ПО ТЕМЕ</a:t>
            </a:r>
            <a:endParaRPr lang="ru-RU" sz="5400" b="1" dirty="0">
              <a:solidFill>
                <a:schemeClr val="tx1"/>
              </a:solidFill>
            </a:endParaRPr>
          </a:p>
        </p:txBody>
      </p:sp>
    </p:spTree>
    <p:extLst>
      <p:ext uri="{BB962C8B-B14F-4D97-AF65-F5344CB8AC3E}">
        <p14:creationId xmlns:p14="http://schemas.microsoft.com/office/powerpoint/2010/main" val="3007521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33986"/>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sp>
        <p:nvSpPr>
          <p:cNvPr id="3" name="TextBox 2"/>
          <p:cNvSpPr txBox="1"/>
          <p:nvPr/>
        </p:nvSpPr>
        <p:spPr>
          <a:xfrm>
            <a:off x="3178630" y="6063344"/>
            <a:ext cx="5812971" cy="646331"/>
          </a:xfrm>
          <a:prstGeom prst="rect">
            <a:avLst/>
          </a:prstGeom>
          <a:noFill/>
        </p:spPr>
        <p:txBody>
          <a:bodyPr wrap="square" rtlCol="0">
            <a:spAutoFit/>
          </a:bodyPr>
          <a:lstStyle/>
          <a:p>
            <a:pPr algn="ctr"/>
            <a:r>
              <a:rPr lang="ru-RU" b="1" dirty="0" smtClean="0"/>
              <a:t>Симптом Филатова </a:t>
            </a:r>
            <a:r>
              <a:rPr lang="ru-RU" dirty="0" smtClean="0"/>
              <a:t>– локальная болезненность в правом подвздошном области</a:t>
            </a:r>
            <a:endParaRPr lang="ru-RU" dirty="0"/>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6358" y="1139395"/>
            <a:ext cx="6237514" cy="4682790"/>
          </a:xfrm>
          <a:prstGeom prst="rect">
            <a:avLst/>
          </a:prstGeom>
        </p:spPr>
      </p:pic>
    </p:spTree>
    <p:extLst>
      <p:ext uri="{BB962C8B-B14F-4D97-AF65-F5344CB8AC3E}">
        <p14:creationId xmlns:p14="http://schemas.microsoft.com/office/powerpoint/2010/main" val="1398315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312" y="1447223"/>
            <a:ext cx="4481774" cy="3566745"/>
          </a:xfrm>
          <a:prstGeom prst="rect">
            <a:avLst/>
          </a:prstGeom>
        </p:spPr>
      </p:pic>
      <p:sp>
        <p:nvSpPr>
          <p:cNvPr id="3" name="TextBox 2"/>
          <p:cNvSpPr txBox="1"/>
          <p:nvPr/>
        </p:nvSpPr>
        <p:spPr>
          <a:xfrm>
            <a:off x="1121228" y="5192491"/>
            <a:ext cx="4702629" cy="923330"/>
          </a:xfrm>
          <a:prstGeom prst="rect">
            <a:avLst/>
          </a:prstGeom>
          <a:noFill/>
        </p:spPr>
        <p:txBody>
          <a:bodyPr wrap="square" rtlCol="0">
            <a:spAutoFit/>
          </a:bodyPr>
          <a:lstStyle/>
          <a:p>
            <a:pPr algn="ctr"/>
            <a:r>
              <a:rPr lang="ru-RU" b="1" dirty="0" smtClean="0">
                <a:solidFill>
                  <a:schemeClr val="accent2">
                    <a:lumMod val="50000"/>
                  </a:schemeClr>
                </a:solidFill>
              </a:rPr>
              <a:t>Симптом </a:t>
            </a:r>
            <a:r>
              <a:rPr lang="ru-RU" b="1" dirty="0" err="1" smtClean="0">
                <a:solidFill>
                  <a:schemeClr val="accent2">
                    <a:lumMod val="50000"/>
                  </a:schemeClr>
                </a:solidFill>
              </a:rPr>
              <a:t>Кохера</a:t>
            </a:r>
            <a:r>
              <a:rPr lang="ru-RU" dirty="0" smtClean="0">
                <a:solidFill>
                  <a:schemeClr val="accent2">
                    <a:lumMod val="50000"/>
                  </a:schemeClr>
                </a:solidFill>
              </a:rPr>
              <a:t> </a:t>
            </a:r>
            <a:r>
              <a:rPr lang="ru-RU" dirty="0"/>
              <a:t>- боль начинается в подложечной,  затем  переходит  в пр. </a:t>
            </a:r>
            <a:r>
              <a:rPr lang="ru-RU" dirty="0" err="1"/>
              <a:t>подвзд</a:t>
            </a:r>
            <a:r>
              <a:rPr lang="ru-RU" dirty="0"/>
              <a:t>. обл</a:t>
            </a:r>
            <a:r>
              <a:rPr lang="ru-RU" dirty="0" smtClean="0"/>
              <a:t>.</a:t>
            </a:r>
            <a:endParaRPr lang="ru-RU" dirty="0"/>
          </a:p>
        </p:txBody>
      </p:sp>
      <p:sp>
        <p:nvSpPr>
          <p:cNvPr id="5" name="TextBox 4"/>
          <p:cNvSpPr txBox="1"/>
          <p:nvPr/>
        </p:nvSpPr>
        <p:spPr>
          <a:xfrm>
            <a:off x="6381410" y="5226532"/>
            <a:ext cx="5170714" cy="1200329"/>
          </a:xfrm>
          <a:prstGeom prst="rect">
            <a:avLst/>
          </a:prstGeom>
          <a:noFill/>
        </p:spPr>
        <p:txBody>
          <a:bodyPr wrap="square" rtlCol="0">
            <a:spAutoFit/>
          </a:bodyPr>
          <a:lstStyle/>
          <a:p>
            <a:pPr algn="ctr"/>
            <a:r>
              <a:rPr lang="ru-RU" b="1" dirty="0" smtClean="0">
                <a:solidFill>
                  <a:schemeClr val="accent2">
                    <a:lumMod val="50000"/>
                  </a:schemeClr>
                </a:solidFill>
              </a:rPr>
              <a:t>Симптом Воскресенского </a:t>
            </a:r>
            <a:r>
              <a:rPr lang="ru-RU" dirty="0"/>
              <a:t>- появление боли в правой подвздошной области при быстром проведении ладонью через натянутую поверх живота  рубашку</a:t>
            </a:r>
            <a:r>
              <a:rPr lang="ru-RU" dirty="0" smtClean="0"/>
              <a:t>.</a:t>
            </a:r>
            <a:endParaRPr lang="ru-RU" dirty="0"/>
          </a:p>
        </p:txBody>
      </p:sp>
      <p:pic>
        <p:nvPicPr>
          <p:cNvPr id="7" name="Picture 4" descr="Foto-01"/>
          <p:cNvPicPr>
            <a:picLocks noChangeAspect="1" noChangeArrowheads="1"/>
          </p:cNvPicPr>
          <p:nvPr/>
        </p:nvPicPr>
        <p:blipFill>
          <a:blip r:embed="rId3" cstate="email">
            <a:lum bright="12000"/>
            <a:extLst>
              <a:ext uri="{28A0092B-C50C-407E-A947-70E740481C1C}">
                <a14:useLocalDpi xmlns:a14="http://schemas.microsoft.com/office/drawing/2010/main"/>
              </a:ext>
            </a:extLst>
          </a:blip>
          <a:srcRect/>
          <a:stretch>
            <a:fillRect/>
          </a:stretch>
        </p:blipFill>
        <p:spPr bwMode="auto">
          <a:xfrm>
            <a:off x="6122761" y="1319856"/>
            <a:ext cx="5519738" cy="3694112"/>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8" name="AutoShape 5"/>
          <p:cNvSpPr>
            <a:spLocks noChangeArrowheads="1"/>
          </p:cNvSpPr>
          <p:nvPr/>
        </p:nvSpPr>
        <p:spPr bwMode="auto">
          <a:xfrm rot="11218228">
            <a:off x="8067449" y="3048643"/>
            <a:ext cx="1798637" cy="169863"/>
          </a:xfrm>
          <a:custGeom>
            <a:avLst/>
            <a:gdLst>
              <a:gd name="T0" fmla="*/ 1348978 w 21600"/>
              <a:gd name="T1" fmla="*/ 0 h 21600"/>
              <a:gd name="T2" fmla="*/ 0 w 21600"/>
              <a:gd name="T3" fmla="*/ 84932 h 21600"/>
              <a:gd name="T4" fmla="*/ 1348978 w 21600"/>
              <a:gd name="T5" fmla="*/ 169863 h 21600"/>
              <a:gd name="T6" fmla="*/ 1798637 w 21600"/>
              <a:gd name="T7" fmla="*/ 8493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alpha val="69019"/>
            </a:srgbClr>
          </a:solidFill>
          <a:ln w="9525">
            <a:solidFill>
              <a:srgbClr val="3399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 name="AutoShape 6"/>
          <p:cNvSpPr>
            <a:spLocks noChangeArrowheads="1"/>
          </p:cNvSpPr>
          <p:nvPr/>
        </p:nvSpPr>
        <p:spPr bwMode="auto">
          <a:xfrm>
            <a:off x="7778524" y="2616843"/>
            <a:ext cx="914400" cy="914400"/>
          </a:xfrm>
          <a:prstGeom prst="sun">
            <a:avLst>
              <a:gd name="adj" fmla="val 35764"/>
            </a:avLst>
          </a:prstGeom>
          <a:solidFill>
            <a:srgbClr val="FF0000">
              <a:alpha val="5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10" name="TextBox 9"/>
          <p:cNvSpPr txBox="1"/>
          <p:nvPr/>
        </p:nvSpPr>
        <p:spPr>
          <a:xfrm>
            <a:off x="1600200" y="233986"/>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spTree>
    <p:extLst>
      <p:ext uri="{BB962C8B-B14F-4D97-AF65-F5344CB8AC3E}">
        <p14:creationId xmlns:p14="http://schemas.microsoft.com/office/powerpoint/2010/main" val="121784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46046" y="1085395"/>
            <a:ext cx="5899083" cy="3942328"/>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7574" y="5158229"/>
            <a:ext cx="5236028" cy="1468341"/>
          </a:xfrm>
          <a:prstGeom prst="rect">
            <a:avLst/>
          </a:prstGeom>
        </p:spPr>
      </p:pic>
      <p:sp>
        <p:nvSpPr>
          <p:cNvPr id="6" name="TextBox 5"/>
          <p:cNvSpPr txBox="1"/>
          <p:nvPr/>
        </p:nvSpPr>
        <p:spPr>
          <a:xfrm>
            <a:off x="1600200" y="233986"/>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spTree>
    <p:extLst>
      <p:ext uri="{BB962C8B-B14F-4D97-AF65-F5344CB8AC3E}">
        <p14:creationId xmlns:p14="http://schemas.microsoft.com/office/powerpoint/2010/main" val="15542749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04457" y="5612791"/>
            <a:ext cx="6096000" cy="923330"/>
          </a:xfrm>
          <a:prstGeom prst="rect">
            <a:avLst/>
          </a:prstGeom>
        </p:spPr>
        <p:txBody>
          <a:bodyPr>
            <a:spAutoFit/>
          </a:bodyPr>
          <a:lstStyle/>
          <a:p>
            <a:pPr algn="ctr"/>
            <a:r>
              <a:rPr lang="ru-RU" b="1" dirty="0" smtClean="0">
                <a:solidFill>
                  <a:schemeClr val="accent2">
                    <a:lumMod val="50000"/>
                  </a:schemeClr>
                </a:solidFill>
              </a:rPr>
              <a:t>Симптом </a:t>
            </a:r>
            <a:r>
              <a:rPr lang="ru-RU" b="1" dirty="0" err="1" smtClean="0">
                <a:solidFill>
                  <a:schemeClr val="accent2">
                    <a:lumMod val="50000"/>
                  </a:schemeClr>
                </a:solidFill>
              </a:rPr>
              <a:t>Ровзинга</a:t>
            </a:r>
            <a:r>
              <a:rPr lang="ru-RU" b="1" dirty="0" smtClean="0">
                <a:solidFill>
                  <a:schemeClr val="accent2">
                    <a:lumMod val="50000"/>
                  </a:schemeClr>
                </a:solidFill>
              </a:rPr>
              <a:t> </a:t>
            </a:r>
            <a:r>
              <a:rPr lang="ru-RU" dirty="0"/>
              <a:t>- </a:t>
            </a:r>
            <a:r>
              <a:rPr lang="ru-RU" dirty="0" smtClean="0"/>
              <a:t>боли </a:t>
            </a:r>
            <a:r>
              <a:rPr lang="ru-RU" dirty="0"/>
              <a:t>в правой подвздошной области при толчкообразных </a:t>
            </a:r>
            <a:r>
              <a:rPr lang="ru-RU" dirty="0" err="1"/>
              <a:t>пальпаторных</a:t>
            </a:r>
            <a:r>
              <a:rPr lang="ru-RU" dirty="0"/>
              <a:t> движениях в левой подвздошной области.</a:t>
            </a:r>
          </a:p>
        </p:txBody>
      </p:sp>
      <p:sp>
        <p:nvSpPr>
          <p:cNvPr id="6" name="TextBox 5"/>
          <p:cNvSpPr txBox="1"/>
          <p:nvPr/>
        </p:nvSpPr>
        <p:spPr>
          <a:xfrm>
            <a:off x="1714501" y="431669"/>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pic>
        <p:nvPicPr>
          <p:cNvPr id="2" name="Рисунок 1"/>
          <p:cNvPicPr>
            <a:picLocks noChangeAspect="1"/>
          </p:cNvPicPr>
          <p:nvPr/>
        </p:nvPicPr>
        <p:blipFill>
          <a:blip r:embed="rId2"/>
          <a:stretch>
            <a:fillRect/>
          </a:stretch>
        </p:blipFill>
        <p:spPr>
          <a:xfrm>
            <a:off x="2676266" y="1461657"/>
            <a:ext cx="6752381" cy="4000000"/>
          </a:xfrm>
          <a:prstGeom prst="rect">
            <a:avLst/>
          </a:prstGeom>
        </p:spPr>
      </p:pic>
    </p:spTree>
    <p:extLst>
      <p:ext uri="{BB962C8B-B14F-4D97-AF65-F5344CB8AC3E}">
        <p14:creationId xmlns:p14="http://schemas.microsoft.com/office/powerpoint/2010/main" val="3774991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6514" y="5934670"/>
            <a:ext cx="8719457" cy="923330"/>
          </a:xfrm>
          <a:prstGeom prst="rect">
            <a:avLst/>
          </a:prstGeom>
          <a:noFill/>
        </p:spPr>
        <p:txBody>
          <a:bodyPr wrap="square" rtlCol="0">
            <a:spAutoFit/>
          </a:bodyPr>
          <a:lstStyle/>
          <a:p>
            <a:pPr algn="ctr"/>
            <a:r>
              <a:rPr lang="ru-RU" b="1" dirty="0" smtClean="0">
                <a:solidFill>
                  <a:schemeClr val="accent2">
                    <a:lumMod val="50000"/>
                  </a:schemeClr>
                </a:solidFill>
              </a:rPr>
              <a:t>Симптом </a:t>
            </a:r>
            <a:r>
              <a:rPr lang="ru-RU" b="1" dirty="0" err="1" smtClean="0">
                <a:solidFill>
                  <a:schemeClr val="accent2">
                    <a:lumMod val="50000"/>
                  </a:schemeClr>
                </a:solidFill>
              </a:rPr>
              <a:t>Бартомье</a:t>
            </a:r>
            <a:r>
              <a:rPr lang="ru-RU" b="1" dirty="0" smtClean="0">
                <a:solidFill>
                  <a:schemeClr val="accent2">
                    <a:lumMod val="50000"/>
                  </a:schemeClr>
                </a:solidFill>
              </a:rPr>
              <a:t>-Михельсона  </a:t>
            </a:r>
            <a:r>
              <a:rPr lang="ru-RU" dirty="0" smtClean="0"/>
              <a:t>-  </a:t>
            </a:r>
            <a:r>
              <a:rPr lang="ru-RU" dirty="0"/>
              <a:t>положение  на  левом боку;  боль при пальпации правой подвздошной области.</a:t>
            </a:r>
          </a:p>
          <a:p>
            <a:pPr algn="ctr"/>
            <a:endParaRPr lang="ru-RU" dirty="0"/>
          </a:p>
        </p:txBody>
      </p:sp>
      <p:sp>
        <p:nvSpPr>
          <p:cNvPr id="7" name="TextBox 6"/>
          <p:cNvSpPr txBox="1"/>
          <p:nvPr/>
        </p:nvSpPr>
        <p:spPr>
          <a:xfrm>
            <a:off x="1621972" y="429929"/>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pic>
        <p:nvPicPr>
          <p:cNvPr id="2" name="Рисунок 1"/>
          <p:cNvPicPr>
            <a:picLocks noChangeAspect="1"/>
          </p:cNvPicPr>
          <p:nvPr/>
        </p:nvPicPr>
        <p:blipFill>
          <a:blip r:embed="rId2"/>
          <a:stretch>
            <a:fillRect/>
          </a:stretch>
        </p:blipFill>
        <p:spPr>
          <a:xfrm>
            <a:off x="3026561" y="1284825"/>
            <a:ext cx="6063011" cy="4352376"/>
          </a:xfrm>
          <a:prstGeom prst="rect">
            <a:avLst/>
          </a:prstGeom>
        </p:spPr>
      </p:pic>
    </p:spTree>
    <p:extLst>
      <p:ext uri="{BB962C8B-B14F-4D97-AF65-F5344CB8AC3E}">
        <p14:creationId xmlns:p14="http://schemas.microsoft.com/office/powerpoint/2010/main" val="112682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780575" y="1116738"/>
            <a:ext cx="3084513" cy="5431972"/>
            <a:chOff x="720" y="1296"/>
            <a:chExt cx="1367" cy="2542"/>
          </a:xfrm>
        </p:grpSpPr>
        <p:sp>
          <p:nvSpPr>
            <p:cNvPr id="3" name="AutoShape 52"/>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AutoShape 53"/>
            <p:cNvSpPr>
              <a:spLocks noChangeArrowheads="1"/>
            </p:cNvSpPr>
            <p:nvPr/>
          </p:nvSpPr>
          <p:spPr bwMode="gray">
            <a:xfrm>
              <a:off x="741" y="1495"/>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AutoShape 54"/>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AutoShape 55"/>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AutoShape 56"/>
            <p:cNvSpPr>
              <a:spLocks noChangeArrowheads="1"/>
            </p:cNvSpPr>
            <p:nvPr/>
          </p:nvSpPr>
          <p:spPr bwMode="gray">
            <a:xfrm>
              <a:off x="724"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AutoShape 57"/>
            <p:cNvSpPr>
              <a:spLocks noChangeArrowheads="1"/>
            </p:cNvSpPr>
            <p:nvPr/>
          </p:nvSpPr>
          <p:spPr bwMode="gray">
            <a:xfrm>
              <a:off x="752"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 name="Group 58"/>
            <p:cNvGrpSpPr>
              <a:grpSpLocks/>
            </p:cNvGrpSpPr>
            <p:nvPr/>
          </p:nvGrpSpPr>
          <p:grpSpPr bwMode="auto">
            <a:xfrm>
              <a:off x="1189" y="1296"/>
              <a:ext cx="405" cy="405"/>
              <a:chOff x="1289" y="582"/>
              <a:chExt cx="668" cy="668"/>
            </a:xfrm>
          </p:grpSpPr>
          <p:sp>
            <p:nvSpPr>
              <p:cNvPr id="12" name="Oval 59"/>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3" name="Oval 60"/>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Oval 61"/>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5" name="Oval 62"/>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Oval 63"/>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11" name="Text Box 65"/>
            <p:cNvSpPr txBox="1">
              <a:spLocks noChangeArrowheads="1"/>
            </p:cNvSpPr>
            <p:nvPr/>
          </p:nvSpPr>
          <p:spPr bwMode="gray">
            <a:xfrm>
              <a:off x="768" y="1776"/>
              <a:ext cx="129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dirty="0">
                  <a:solidFill>
                    <a:schemeClr val="accent1">
                      <a:lumMod val="50000"/>
                    </a:schemeClr>
                  </a:solidFill>
                </a:rPr>
                <a:t>Аппендикс,</a:t>
              </a:r>
              <a:r>
                <a:rPr lang="ru-RU" dirty="0">
                  <a:solidFill>
                    <a:schemeClr val="accent1">
                      <a:lumMod val="50000"/>
                    </a:schemeClr>
                  </a:solidFill>
                </a:rPr>
                <a:t> </a:t>
              </a:r>
              <a:r>
                <a:rPr lang="ru-RU" i="1" dirty="0" err="1">
                  <a:solidFill>
                    <a:schemeClr val="accent1">
                      <a:lumMod val="50000"/>
                    </a:schemeClr>
                  </a:solidFill>
                </a:rPr>
                <a:t>lat</a:t>
              </a:r>
              <a:r>
                <a:rPr lang="ru-RU" i="1" dirty="0">
                  <a:solidFill>
                    <a:schemeClr val="accent1">
                      <a:lumMod val="50000"/>
                    </a:schemeClr>
                  </a:solidFill>
                </a:rPr>
                <a:t>. </a:t>
              </a:r>
              <a:r>
                <a:rPr lang="ru-RU" i="1" dirty="0" err="1">
                  <a:solidFill>
                    <a:schemeClr val="accent1">
                      <a:lumMod val="50000"/>
                    </a:schemeClr>
                  </a:solidFill>
                </a:rPr>
                <a:t>appendix</a:t>
              </a:r>
              <a:r>
                <a:rPr lang="ru-RU" i="1" dirty="0">
                  <a:solidFill>
                    <a:schemeClr val="accent1">
                      <a:lumMod val="50000"/>
                    </a:schemeClr>
                  </a:solidFill>
                </a:rPr>
                <a:t> </a:t>
              </a:r>
              <a:r>
                <a:rPr lang="ru-RU" i="1" dirty="0" err="1">
                  <a:solidFill>
                    <a:schemeClr val="accent1">
                      <a:lumMod val="50000"/>
                    </a:schemeClr>
                  </a:solidFill>
                </a:rPr>
                <a:t>vermiformis</a:t>
              </a:r>
              <a:r>
                <a:rPr lang="ru-RU" dirty="0">
                  <a:solidFill>
                    <a:schemeClr val="accent1">
                      <a:lumMod val="50000"/>
                    </a:schemeClr>
                  </a:solidFill>
                </a:rPr>
                <a:t> – червеобразный отросток, 5-7 см в длину (иногда 20 см), 1 см в диаметре, слепо заканчивающейся, трубкообразной формы.</a:t>
              </a:r>
            </a:p>
          </p:txBody>
        </p:sp>
      </p:grpSp>
      <p:grpSp>
        <p:nvGrpSpPr>
          <p:cNvPr id="17" name="Group 96"/>
          <p:cNvGrpSpPr>
            <a:grpSpLocks/>
          </p:cNvGrpSpPr>
          <p:nvPr/>
        </p:nvGrpSpPr>
        <p:grpSpPr bwMode="auto">
          <a:xfrm>
            <a:off x="8537436" y="935102"/>
            <a:ext cx="3145971" cy="5431972"/>
            <a:chOff x="2208" y="1296"/>
            <a:chExt cx="1365" cy="2542"/>
          </a:xfrm>
        </p:grpSpPr>
        <p:sp>
          <p:nvSpPr>
            <p:cNvPr id="18" name="AutoShape 67"/>
            <p:cNvSpPr>
              <a:spLocks noChangeArrowheads="1"/>
            </p:cNvSpPr>
            <p:nvPr/>
          </p:nvSpPr>
          <p:spPr bwMode="gray">
            <a:xfrm>
              <a:off x="2208" y="1490"/>
              <a:ext cx="1363" cy="1800"/>
            </a:xfrm>
            <a:prstGeom prst="roundRect">
              <a:avLst>
                <a:gd name="adj" fmla="val 17509"/>
              </a:avLst>
            </a:prstGeom>
            <a:gradFill rotWithShape="1">
              <a:gsLst>
                <a:gs pos="0">
                  <a:srgbClr val="66AF35"/>
                </a:gs>
                <a:gs pos="100000">
                  <a:srgbClr val="588D3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AutoShape 68"/>
            <p:cNvSpPr>
              <a:spLocks noChangeArrowheads="1"/>
            </p:cNvSpPr>
            <p:nvPr/>
          </p:nvSpPr>
          <p:spPr bwMode="gray">
            <a:xfrm>
              <a:off x="2229" y="1495"/>
              <a:ext cx="1322" cy="1766"/>
            </a:xfrm>
            <a:prstGeom prst="roundRect">
              <a:avLst>
                <a:gd name="adj" fmla="val 16667"/>
              </a:avLst>
            </a:prstGeom>
            <a:solidFill>
              <a:srgbClr val="99D844"/>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69"/>
            <p:cNvSpPr>
              <a:spLocks noChangeArrowheads="1"/>
            </p:cNvSpPr>
            <p:nvPr/>
          </p:nvSpPr>
          <p:spPr bwMode="gray">
            <a:xfrm>
              <a:off x="2240" y="2795"/>
              <a:ext cx="1304" cy="447"/>
            </a:xfrm>
            <a:prstGeom prst="roundRect">
              <a:avLst>
                <a:gd name="adj" fmla="val 50000"/>
              </a:avLst>
            </a:prstGeom>
            <a:gradFill rotWithShape="1">
              <a:gsLst>
                <a:gs pos="0">
                  <a:srgbClr val="99D844"/>
                </a:gs>
                <a:gs pos="100000">
                  <a:srgbClr val="99D844">
                    <a:gamma/>
                    <a:tint val="5451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70"/>
            <p:cNvSpPr>
              <a:spLocks noChangeArrowheads="1"/>
            </p:cNvSpPr>
            <p:nvPr/>
          </p:nvSpPr>
          <p:spPr bwMode="gray">
            <a:xfrm>
              <a:off x="2240" y="1509"/>
              <a:ext cx="1304" cy="446"/>
            </a:xfrm>
            <a:prstGeom prst="roundRect">
              <a:avLst>
                <a:gd name="adj" fmla="val 50000"/>
              </a:avLst>
            </a:prstGeom>
            <a:gradFill rotWithShape="1">
              <a:gsLst>
                <a:gs pos="0">
                  <a:srgbClr val="99D844">
                    <a:gamma/>
                    <a:tint val="33333"/>
                    <a:invGamma/>
                  </a:srgbClr>
                </a:gs>
                <a:gs pos="100000">
                  <a:srgbClr val="99D844"/>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71"/>
            <p:cNvSpPr>
              <a:spLocks noChangeArrowheads="1"/>
            </p:cNvSpPr>
            <p:nvPr/>
          </p:nvSpPr>
          <p:spPr bwMode="gray">
            <a:xfrm>
              <a:off x="2677" y="1296"/>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3" name="Oval 72"/>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4" name="Oval 73"/>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5" name="Oval 74"/>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Oval 75"/>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Text Box 77"/>
            <p:cNvSpPr txBox="1">
              <a:spLocks noChangeArrowheads="1"/>
            </p:cNvSpPr>
            <p:nvPr/>
          </p:nvSpPr>
          <p:spPr bwMode="gray">
            <a:xfrm>
              <a:off x="2256" y="1776"/>
              <a:ext cx="1296"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b="1" i="1" dirty="0">
                  <a:solidFill>
                    <a:schemeClr val="accent1">
                      <a:lumMod val="50000"/>
                    </a:schemeClr>
                  </a:solidFill>
                </a:rPr>
                <a:t>Аппендицит</a:t>
              </a:r>
              <a:r>
                <a:rPr lang="ru-RU" b="1" dirty="0">
                  <a:solidFill>
                    <a:schemeClr val="accent1">
                      <a:lumMod val="50000"/>
                    </a:schemeClr>
                  </a:solidFill>
                </a:rPr>
                <a:t> – </a:t>
              </a:r>
              <a:r>
                <a:rPr lang="ru-RU" dirty="0">
                  <a:solidFill>
                    <a:schemeClr val="accent1">
                      <a:lumMod val="50000"/>
                    </a:schemeClr>
                  </a:solidFill>
                </a:rPr>
                <a:t>термин с окончанием на (-</a:t>
              </a:r>
              <a:r>
                <a:rPr lang="ru-RU" dirty="0" err="1">
                  <a:solidFill>
                    <a:schemeClr val="accent1">
                      <a:lumMod val="50000"/>
                    </a:schemeClr>
                  </a:solidFill>
                </a:rPr>
                <a:t>ит</a:t>
              </a:r>
              <a:r>
                <a:rPr lang="ru-RU" dirty="0">
                  <a:solidFill>
                    <a:schemeClr val="accent1">
                      <a:lumMod val="50000"/>
                    </a:schemeClr>
                  </a:solidFill>
                </a:rPr>
                <a:t>). В медицине такое окончание используется для обозначения воспаления, в данном случае воспаление аппендикса.</a:t>
              </a:r>
            </a:p>
          </p:txBody>
        </p:sp>
        <p:sp>
          <p:nvSpPr>
            <p:cNvPr id="29" name="AutoShape 78"/>
            <p:cNvSpPr>
              <a:spLocks noChangeArrowheads="1"/>
            </p:cNvSpPr>
            <p:nvPr/>
          </p:nvSpPr>
          <p:spPr bwMode="gray">
            <a:xfrm>
              <a:off x="2210" y="3290"/>
              <a:ext cx="1363" cy="548"/>
            </a:xfrm>
            <a:prstGeom prst="roundRect">
              <a:avLst>
                <a:gd name="adj" fmla="val 40389"/>
              </a:avLst>
            </a:prstGeom>
            <a:gradFill rotWithShape="1">
              <a:gsLst>
                <a:gs pos="0">
                  <a:srgbClr val="B2B2B2"/>
                </a:gs>
                <a:gs pos="100000">
                  <a:srgbClr val="B2B2B2">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79"/>
            <p:cNvSpPr>
              <a:spLocks noChangeArrowheads="1"/>
            </p:cNvSpPr>
            <p:nvPr/>
          </p:nvSpPr>
          <p:spPr bwMode="gray">
            <a:xfrm>
              <a:off x="2238" y="3305"/>
              <a:ext cx="1304" cy="446"/>
            </a:xfrm>
            <a:prstGeom prst="roundRect">
              <a:avLst>
                <a:gd name="adj" fmla="val 50000"/>
              </a:avLst>
            </a:prstGeom>
            <a:gradFill rotWithShape="1">
              <a:gsLst>
                <a:gs pos="0">
                  <a:srgbClr val="DDDDDD"/>
                </a:gs>
                <a:gs pos="100000">
                  <a:srgbClr val="DDDDDD">
                    <a:gamma/>
                    <a:tint val="0"/>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2" name="Рисунок 3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79041" y="1156901"/>
            <a:ext cx="2472365" cy="3077759"/>
          </a:xfrm>
          <a:prstGeom prst="rect">
            <a:avLst/>
          </a:prstGeom>
        </p:spPr>
      </p:pic>
      <p:pic>
        <p:nvPicPr>
          <p:cNvPr id="31" name="Рисунок 3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2880" y="3544252"/>
            <a:ext cx="2363109" cy="2917372"/>
          </a:xfrm>
          <a:prstGeom prst="rect">
            <a:avLst/>
          </a:prstGeom>
        </p:spPr>
      </p:pic>
      <p:sp>
        <p:nvSpPr>
          <p:cNvPr id="33" name="TextBox 32"/>
          <p:cNvSpPr txBox="1"/>
          <p:nvPr/>
        </p:nvSpPr>
        <p:spPr>
          <a:xfrm>
            <a:off x="3588311" y="226858"/>
            <a:ext cx="4692753" cy="584775"/>
          </a:xfrm>
          <a:prstGeom prst="rect">
            <a:avLst/>
          </a:prstGeom>
          <a:noFill/>
        </p:spPr>
        <p:txBody>
          <a:bodyPr wrap="square" rtlCol="0">
            <a:spAutoFit/>
          </a:bodyPr>
          <a:lstStyle/>
          <a:p>
            <a:pPr algn="ctr"/>
            <a:r>
              <a:rPr lang="ru-RU" sz="3200" b="1" dirty="0" smtClean="0">
                <a:solidFill>
                  <a:schemeClr val="tx2">
                    <a:lumMod val="75000"/>
                  </a:schemeClr>
                </a:solidFill>
              </a:rPr>
              <a:t>ОПРЕДЕЛЕНИЕ</a:t>
            </a:r>
            <a:endParaRPr lang="ru-RU" sz="3200" b="1" dirty="0">
              <a:solidFill>
                <a:schemeClr val="tx2">
                  <a:lumMod val="75000"/>
                </a:schemeClr>
              </a:solidFill>
            </a:endParaRPr>
          </a:p>
        </p:txBody>
      </p:sp>
    </p:spTree>
    <p:extLst>
      <p:ext uri="{BB962C8B-B14F-4D97-AF65-F5344CB8AC3E}">
        <p14:creationId xmlns:p14="http://schemas.microsoft.com/office/powerpoint/2010/main" val="33961984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60913" y="5549444"/>
            <a:ext cx="6096000" cy="923330"/>
          </a:xfrm>
          <a:prstGeom prst="rect">
            <a:avLst/>
          </a:prstGeom>
        </p:spPr>
        <p:txBody>
          <a:bodyPr>
            <a:spAutoFit/>
          </a:bodyPr>
          <a:lstStyle/>
          <a:p>
            <a:pPr algn="ctr"/>
            <a:r>
              <a:rPr lang="ru-RU" b="1" dirty="0">
                <a:solidFill>
                  <a:schemeClr val="accent2">
                    <a:lumMod val="50000"/>
                  </a:schemeClr>
                </a:solidFill>
                <a:latin typeface="arial" panose="020B0604020202020204" pitchFamily="34" charset="0"/>
              </a:rPr>
              <a:t>Симптом </a:t>
            </a:r>
            <a:r>
              <a:rPr lang="ru-RU" b="1" dirty="0" err="1">
                <a:solidFill>
                  <a:schemeClr val="accent2">
                    <a:lumMod val="50000"/>
                  </a:schemeClr>
                </a:solidFill>
                <a:latin typeface="arial" panose="020B0604020202020204" pitchFamily="34" charset="0"/>
              </a:rPr>
              <a:t>Раздольского</a:t>
            </a:r>
            <a:r>
              <a:rPr lang="ru-RU" dirty="0">
                <a:solidFill>
                  <a:srgbClr val="222222"/>
                </a:solidFill>
                <a:latin typeface="arial" panose="020B0604020202020204" pitchFamily="34" charset="0"/>
              </a:rPr>
              <a:t> - болезненность в правой подвздошной области </a:t>
            </a:r>
            <a:r>
              <a:rPr lang="ru-RU" dirty="0" smtClean="0">
                <a:solidFill>
                  <a:srgbClr val="222222"/>
                </a:solidFill>
                <a:latin typeface="arial" panose="020B0604020202020204" pitchFamily="34" charset="0"/>
              </a:rPr>
              <a:t>при перкуссии </a:t>
            </a:r>
            <a:r>
              <a:rPr lang="ru-RU" dirty="0">
                <a:solidFill>
                  <a:srgbClr val="222222"/>
                </a:solidFill>
                <a:latin typeface="arial" panose="020B0604020202020204" pitchFamily="34" charset="0"/>
              </a:rPr>
              <a:t>молоточком или пальцем.</a:t>
            </a:r>
            <a:endParaRPr lang="ru-RU" dirty="0"/>
          </a:p>
        </p:txBody>
      </p:sp>
      <p:sp>
        <p:nvSpPr>
          <p:cNvPr id="6" name="TextBox 5"/>
          <p:cNvSpPr txBox="1"/>
          <p:nvPr/>
        </p:nvSpPr>
        <p:spPr>
          <a:xfrm>
            <a:off x="1714503" y="431667"/>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5420" y="1364761"/>
            <a:ext cx="6562124" cy="4008742"/>
          </a:xfrm>
          <a:prstGeom prst="rect">
            <a:avLst/>
          </a:prstGeom>
        </p:spPr>
      </p:pic>
    </p:spTree>
    <p:extLst>
      <p:ext uri="{BB962C8B-B14F-4D97-AF65-F5344CB8AC3E}">
        <p14:creationId xmlns:p14="http://schemas.microsoft.com/office/powerpoint/2010/main" val="33904321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0172" y="5673080"/>
            <a:ext cx="7195456" cy="646331"/>
          </a:xfrm>
          <a:prstGeom prst="rect">
            <a:avLst/>
          </a:prstGeom>
        </p:spPr>
        <p:txBody>
          <a:bodyPr wrap="square">
            <a:spAutoFit/>
          </a:bodyPr>
          <a:lstStyle/>
          <a:p>
            <a:pPr algn="ctr"/>
            <a:r>
              <a:rPr lang="ru-RU" b="1" dirty="0">
                <a:solidFill>
                  <a:schemeClr val="accent2">
                    <a:lumMod val="50000"/>
                  </a:schemeClr>
                </a:solidFill>
                <a:latin typeface="arial" panose="020B0604020202020204" pitchFamily="34" charset="0"/>
              </a:rPr>
              <a:t>Симптом Образцова</a:t>
            </a:r>
            <a:r>
              <a:rPr lang="ru-RU" dirty="0">
                <a:solidFill>
                  <a:srgbClr val="222222"/>
                </a:solidFill>
                <a:latin typeface="arial" panose="020B0604020202020204" pitchFamily="34" charset="0"/>
              </a:rPr>
              <a:t> </a:t>
            </a:r>
            <a:r>
              <a:rPr lang="ru-RU" dirty="0" smtClean="0">
                <a:solidFill>
                  <a:srgbClr val="222222"/>
                </a:solidFill>
                <a:latin typeface="arial" panose="020B0604020202020204" pitchFamily="34" charset="0"/>
              </a:rPr>
              <a:t>- </a:t>
            </a:r>
            <a:r>
              <a:rPr lang="ru-RU" dirty="0">
                <a:solidFill>
                  <a:srgbClr val="222222"/>
                </a:solidFill>
                <a:latin typeface="arial" panose="020B0604020202020204" pitchFamily="34" charset="0"/>
              </a:rPr>
              <a:t>боль в правой подвздошной области при поднимании больным выпрямленной правой ноги.</a:t>
            </a:r>
            <a:endParaRPr lang="ru-RU" dirty="0"/>
          </a:p>
        </p:txBody>
      </p:sp>
      <p:pic>
        <p:nvPicPr>
          <p:cNvPr id="6" name="Picture 4" descr="Foto-06"/>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3128056" y="1548267"/>
            <a:ext cx="5586412" cy="3665537"/>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rot="16200000">
            <a:off x="3092337" y="2736511"/>
            <a:ext cx="865187" cy="215900"/>
          </a:xfrm>
          <a:custGeom>
            <a:avLst/>
            <a:gdLst>
              <a:gd name="T0" fmla="*/ 648890 w 21600"/>
              <a:gd name="T1" fmla="*/ 0 h 21600"/>
              <a:gd name="T2" fmla="*/ 0 w 21600"/>
              <a:gd name="T3" fmla="*/ 107950 h 21600"/>
              <a:gd name="T4" fmla="*/ 648890 w 21600"/>
              <a:gd name="T5" fmla="*/ 215900 h 21600"/>
              <a:gd name="T6" fmla="*/ 865187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127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8" name="AutoShape 6"/>
          <p:cNvSpPr>
            <a:spLocks noChangeArrowheads="1"/>
          </p:cNvSpPr>
          <p:nvPr/>
        </p:nvSpPr>
        <p:spPr bwMode="auto">
          <a:xfrm>
            <a:off x="7088868" y="2556329"/>
            <a:ext cx="914400" cy="696913"/>
          </a:xfrm>
          <a:prstGeom prst="sun">
            <a:avLst>
              <a:gd name="adj" fmla="val 35764"/>
            </a:avLst>
          </a:prstGeom>
          <a:solidFill>
            <a:srgbClr val="FF0000">
              <a:alpha val="50195"/>
            </a:srgbClr>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p>
        </p:txBody>
      </p:sp>
      <p:sp>
        <p:nvSpPr>
          <p:cNvPr id="9" name="TextBox 8"/>
          <p:cNvSpPr txBox="1"/>
          <p:nvPr/>
        </p:nvSpPr>
        <p:spPr>
          <a:xfrm>
            <a:off x="1719943" y="408937"/>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spTree>
    <p:extLst>
      <p:ext uri="{BB962C8B-B14F-4D97-AF65-F5344CB8AC3E}">
        <p14:creationId xmlns:p14="http://schemas.microsoft.com/office/powerpoint/2010/main" val="19254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2000"/>
                                        <p:tgtEl>
                                          <p:spTgt spid="7"/>
                                        </p:tgtEl>
                                      </p:cBhvr>
                                    </p:animEffect>
                                  </p:childTnLst>
                                </p:cTn>
                              </p:par>
                            </p:childTnLst>
                          </p:cTn>
                        </p:par>
                        <p:par>
                          <p:cTn id="15" fill="hold">
                            <p:stCondLst>
                              <p:cond delay="3000"/>
                            </p:stCondLst>
                            <p:childTnLst>
                              <p:par>
                                <p:cTn id="16" presetID="53" presetClass="entr" presetSubtype="0" repeatCount="300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a:xfrm>
            <a:off x="3189513" y="1169450"/>
            <a:ext cx="5649686" cy="3945812"/>
          </a:xfrm>
          <a:prstGeom prst="rect">
            <a:avLst/>
          </a:prstGeom>
        </p:spPr>
      </p:pic>
      <p:sp>
        <p:nvSpPr>
          <p:cNvPr id="4" name="TextBox 3"/>
          <p:cNvSpPr txBox="1"/>
          <p:nvPr/>
        </p:nvSpPr>
        <p:spPr>
          <a:xfrm>
            <a:off x="1904999" y="5320678"/>
            <a:ext cx="8795658" cy="1200329"/>
          </a:xfrm>
          <a:prstGeom prst="rect">
            <a:avLst/>
          </a:prstGeom>
          <a:noFill/>
        </p:spPr>
        <p:txBody>
          <a:bodyPr wrap="square" rtlCol="0">
            <a:spAutoFit/>
          </a:bodyPr>
          <a:lstStyle/>
          <a:p>
            <a:pPr algn="ctr"/>
            <a:r>
              <a:rPr lang="ru-RU" b="1" dirty="0">
                <a:solidFill>
                  <a:schemeClr val="accent2">
                    <a:lumMod val="50000"/>
                  </a:schemeClr>
                </a:solidFill>
              </a:rPr>
              <a:t>Симптом </a:t>
            </a:r>
            <a:r>
              <a:rPr lang="ru-RU" b="1" dirty="0" err="1">
                <a:solidFill>
                  <a:schemeClr val="accent2">
                    <a:lumMod val="50000"/>
                  </a:schemeClr>
                </a:solidFill>
              </a:rPr>
              <a:t>Щеткина</a:t>
            </a:r>
            <a:r>
              <a:rPr lang="ru-RU" dirty="0" err="1">
                <a:solidFill>
                  <a:schemeClr val="accent2">
                    <a:lumMod val="50000"/>
                  </a:schemeClr>
                </a:solidFill>
              </a:rPr>
              <a:t>-</a:t>
            </a:r>
            <a:r>
              <a:rPr lang="ru-RU" b="1" dirty="0" err="1">
                <a:solidFill>
                  <a:schemeClr val="accent2">
                    <a:lumMod val="50000"/>
                  </a:schemeClr>
                </a:solidFill>
              </a:rPr>
              <a:t>Блюмберга</a:t>
            </a:r>
            <a:r>
              <a:rPr lang="ru-RU" dirty="0"/>
              <a:t> – симптом </a:t>
            </a:r>
            <a:r>
              <a:rPr lang="ru-RU" b="1" i="1" dirty="0">
                <a:solidFill>
                  <a:schemeClr val="accent2">
                    <a:lumMod val="50000"/>
                  </a:schemeClr>
                </a:solidFill>
              </a:rPr>
              <a:t>раздражения брюшины</a:t>
            </a:r>
            <a:r>
              <a:rPr lang="ru-RU" dirty="0"/>
              <a:t>, является положительным, если при надавливании на живот возникает боль, которая резко усиливается при отдергивании руки пальпирующего. </a:t>
            </a:r>
            <a:r>
              <a:rPr lang="ru-RU" b="1" dirty="0">
                <a:solidFill>
                  <a:schemeClr val="accent2">
                    <a:lumMod val="50000"/>
                  </a:schemeClr>
                </a:solidFill>
              </a:rPr>
              <a:t>Считается одним из важнейших симптомов в экстренной хирургии.</a:t>
            </a:r>
          </a:p>
        </p:txBody>
      </p:sp>
      <p:sp>
        <p:nvSpPr>
          <p:cNvPr id="6" name="TextBox 5"/>
          <p:cNvSpPr txBox="1"/>
          <p:nvPr/>
        </p:nvSpPr>
        <p:spPr>
          <a:xfrm>
            <a:off x="1518557" y="440814"/>
            <a:ext cx="9568542" cy="523220"/>
          </a:xfrm>
          <a:prstGeom prst="rect">
            <a:avLst/>
          </a:prstGeom>
          <a:noFill/>
        </p:spPr>
        <p:txBody>
          <a:bodyPr wrap="square" rtlCol="0">
            <a:spAutoFit/>
          </a:bodyPr>
          <a:lstStyle/>
          <a:p>
            <a:pPr algn="ctr"/>
            <a:r>
              <a:rPr lang="ru-RU" sz="2800" b="1" dirty="0" smtClean="0">
                <a:solidFill>
                  <a:schemeClr val="tx2">
                    <a:lumMod val="75000"/>
                  </a:schemeClr>
                </a:solidFill>
              </a:rPr>
              <a:t>ОПРЕДЕЛЕНИЕ АППЕНДИКУЛЯРНЫХ СИМПТОМОВ: </a:t>
            </a:r>
            <a:endParaRPr lang="ru-RU" sz="2800" dirty="0">
              <a:solidFill>
                <a:schemeClr val="tx2">
                  <a:lumMod val="75000"/>
                </a:schemeClr>
              </a:solidFill>
            </a:endParaRPr>
          </a:p>
        </p:txBody>
      </p:sp>
    </p:spTree>
    <p:extLst>
      <p:ext uri="{BB962C8B-B14F-4D97-AF65-F5344CB8AC3E}">
        <p14:creationId xmlns:p14="http://schemas.microsoft.com/office/powerpoint/2010/main" val="5045751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61420335"/>
              </p:ext>
            </p:extLst>
          </p:nvPr>
        </p:nvGraphicFramePr>
        <p:xfrm>
          <a:off x="206829" y="164496"/>
          <a:ext cx="11887199" cy="6583680"/>
        </p:xfrm>
        <a:graphic>
          <a:graphicData uri="http://schemas.openxmlformats.org/drawingml/2006/table">
            <a:tbl>
              <a:tblPr firstRow="1" bandRow="1">
                <a:tableStyleId>{5C22544A-7EE6-4342-B048-85BDC9FD1C3A}</a:tableStyleId>
              </a:tblPr>
              <a:tblGrid>
                <a:gridCol w="5268686"/>
                <a:gridCol w="6618513"/>
              </a:tblGrid>
              <a:tr h="300091">
                <a:tc gridSpan="2">
                  <a:txBody>
                    <a:bodyPr/>
                    <a:lstStyle/>
                    <a:p>
                      <a:pPr algn="ctr"/>
                      <a:r>
                        <a:rPr lang="ru-RU" sz="1800" dirty="0" smtClean="0"/>
                        <a:t>ТЕСТОВЫЕ</a:t>
                      </a:r>
                      <a:r>
                        <a:rPr lang="ru-RU" sz="1800" baseline="0" dirty="0" smtClean="0"/>
                        <a:t> ВОПРОСЫ ПО ТЕМЕ</a:t>
                      </a:r>
                      <a:endParaRPr lang="ru-RU" sz="1800" dirty="0"/>
                    </a:p>
                  </a:txBody>
                  <a:tcPr/>
                </a:tc>
                <a:tc hMerge="1">
                  <a:txBody>
                    <a:bodyPr/>
                    <a:lstStyle/>
                    <a:p>
                      <a:endParaRPr lang="ru-RU" sz="900" dirty="0"/>
                    </a:p>
                  </a:txBody>
                  <a:tcPr/>
                </a:tc>
              </a:tr>
              <a:tr h="637693">
                <a:tc>
                  <a:txBody>
                    <a:bodyPr/>
                    <a:lstStyle/>
                    <a:p>
                      <a:r>
                        <a:rPr lang="uz-Cyrl-UZ" sz="900" kern="1200" dirty="0" smtClean="0">
                          <a:solidFill>
                            <a:schemeClr val="dk1"/>
                          </a:solidFill>
                          <a:effectLst/>
                          <a:latin typeface="+mn-lt"/>
                          <a:ea typeface="+mn-ea"/>
                          <a:cs typeface="+mn-cs"/>
                        </a:rPr>
                        <a:t>Что такое “Острый аппендицит” – :</a:t>
                      </a:r>
                      <a:endParaRPr lang="ru-RU" sz="900" kern="1200" dirty="0" smtClean="0">
                        <a:solidFill>
                          <a:schemeClr val="dk1"/>
                        </a:solidFill>
                        <a:effectLst/>
                        <a:latin typeface="+mn-lt"/>
                        <a:ea typeface="+mn-ea"/>
                        <a:cs typeface="+mn-cs"/>
                      </a:endParaRPr>
                    </a:p>
                    <a:p>
                      <a:pPr marL="228600" indent="-228600">
                        <a:buFont typeface="+mj-lt"/>
                        <a:buAutoNum type="alphaLcParenR"/>
                      </a:pPr>
                      <a:r>
                        <a:rPr lang="ru-RU" sz="900" b="0" kern="1200" dirty="0" smtClean="0">
                          <a:solidFill>
                            <a:schemeClr val="dk1"/>
                          </a:solidFill>
                          <a:effectLst/>
                          <a:latin typeface="+mn-lt"/>
                          <a:ea typeface="+mn-ea"/>
                          <a:cs typeface="+mn-cs"/>
                        </a:rPr>
                        <a:t>острое неспецифическое воспаление червеобразного отростка</a:t>
                      </a:r>
                    </a:p>
                    <a:p>
                      <a:pPr marL="228600" indent="-228600">
                        <a:buFont typeface="+mj-lt"/>
                        <a:buAutoNum type="alphaLcParenR"/>
                      </a:pPr>
                      <a:r>
                        <a:rPr lang="ru-RU" sz="900" b="0" kern="1200" dirty="0" smtClean="0">
                          <a:solidFill>
                            <a:schemeClr val="dk1"/>
                          </a:solidFill>
                          <a:effectLst/>
                          <a:latin typeface="+mn-lt"/>
                          <a:ea typeface="+mn-ea"/>
                          <a:cs typeface="+mn-cs"/>
                        </a:rPr>
                        <a:t>острое неспецифическое воспаление мочевого пузыря</a:t>
                      </a:r>
                    </a:p>
                    <a:p>
                      <a:pPr marL="228600" indent="-228600">
                        <a:buFont typeface="+mj-lt"/>
                        <a:buAutoNum type="alphaLcParenR"/>
                      </a:pPr>
                      <a:r>
                        <a:rPr lang="ru-RU" sz="900" b="0" kern="1200" dirty="0" smtClean="0">
                          <a:solidFill>
                            <a:schemeClr val="dk1"/>
                          </a:solidFill>
                          <a:effectLst/>
                          <a:latin typeface="+mn-lt"/>
                          <a:ea typeface="+mn-ea"/>
                          <a:cs typeface="+mn-cs"/>
                        </a:rPr>
                        <a:t>острое неспецифическое воспаление слепой кишки</a:t>
                      </a:r>
                    </a:p>
                    <a:p>
                      <a:pPr marL="228600" indent="-228600">
                        <a:buFont typeface="+mj-lt"/>
                        <a:buAutoNum type="alphaLcParenR"/>
                      </a:pPr>
                      <a:r>
                        <a:rPr lang="ru-RU" sz="900" b="0" kern="1200" dirty="0" smtClean="0">
                          <a:solidFill>
                            <a:schemeClr val="dk1"/>
                          </a:solidFill>
                          <a:effectLst/>
                          <a:latin typeface="+mn-lt"/>
                          <a:ea typeface="+mn-ea"/>
                          <a:cs typeface="+mn-cs"/>
                        </a:rPr>
                        <a:t>острое неспецифическое воспаление брыжейки кишки</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Для гангренозной формы аппендицита не характерно:</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усиление болей в правой подвздошной области</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уменьшение болевых ощущений в правой подвздошной области</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Тахикардия</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симптом </a:t>
                      </a:r>
                      <a:r>
                        <a:rPr lang="ru-RU" sz="900" kern="1200" dirty="0" err="1" smtClean="0">
                          <a:solidFill>
                            <a:schemeClr val="dk1"/>
                          </a:solidFill>
                          <a:effectLst/>
                          <a:latin typeface="+mn-lt"/>
                          <a:ea typeface="+mn-ea"/>
                          <a:cs typeface="+mn-cs"/>
                        </a:rPr>
                        <a:t>Щеткина-Блюмберга</a:t>
                      </a:r>
                      <a:r>
                        <a:rPr lang="ru-RU" sz="900" kern="1200" dirty="0" smtClean="0">
                          <a:solidFill>
                            <a:schemeClr val="dk1"/>
                          </a:solidFill>
                          <a:effectLst/>
                          <a:latin typeface="+mn-lt"/>
                          <a:ea typeface="+mn-ea"/>
                          <a:cs typeface="+mn-cs"/>
                        </a:rPr>
                        <a:t> </a:t>
                      </a:r>
                    </a:p>
                  </a:txBody>
                  <a:tcPr/>
                </a:tc>
              </a:tr>
              <a:tr h="750227">
                <a:tc>
                  <a:txBody>
                    <a:bodyPr/>
                    <a:lstStyle/>
                    <a:p>
                      <a:r>
                        <a:rPr lang="ru-RU" sz="900" kern="1200" dirty="0" smtClean="0">
                          <a:solidFill>
                            <a:schemeClr val="dk1"/>
                          </a:solidFill>
                          <a:effectLst/>
                          <a:latin typeface="+mn-lt"/>
                          <a:ea typeface="+mn-ea"/>
                          <a:cs typeface="+mn-cs"/>
                        </a:rPr>
                        <a:t>Червеобразный отросток:</a:t>
                      </a:r>
                    </a:p>
                    <a:p>
                      <a:pPr marL="228600" indent="-228600">
                        <a:buFont typeface="+mj-lt"/>
                        <a:buAutoNum type="alphaLcParenR"/>
                      </a:pPr>
                      <a:r>
                        <a:rPr lang="ru-RU" sz="900" b="0" kern="1200" dirty="0" smtClean="0">
                          <a:solidFill>
                            <a:schemeClr val="dk1"/>
                          </a:solidFill>
                          <a:effectLst/>
                          <a:latin typeface="+mn-lt"/>
                          <a:ea typeface="+mn-ea"/>
                          <a:cs typeface="+mn-cs"/>
                        </a:rPr>
                        <a:t>функциональный орган</a:t>
                      </a:r>
                    </a:p>
                    <a:p>
                      <a:pPr marL="228600" indent="-228600">
                        <a:buFont typeface="+mj-lt"/>
                        <a:buAutoNum type="alphaLcParenR"/>
                      </a:pPr>
                      <a:r>
                        <a:rPr lang="ru-RU" sz="900" b="0" kern="1200" dirty="0" smtClean="0">
                          <a:solidFill>
                            <a:schemeClr val="dk1"/>
                          </a:solidFill>
                          <a:effectLst/>
                          <a:latin typeface="+mn-lt"/>
                          <a:ea typeface="+mn-ea"/>
                          <a:cs typeface="+mn-cs"/>
                        </a:rPr>
                        <a:t>вариант развития</a:t>
                      </a:r>
                    </a:p>
                    <a:p>
                      <a:pPr marL="228600" indent="-228600">
                        <a:buFont typeface="+mj-lt"/>
                        <a:buAutoNum type="alphaLcParenR"/>
                      </a:pPr>
                      <a:r>
                        <a:rPr lang="ru-RU" sz="900" b="0" kern="1200" dirty="0" smtClean="0">
                          <a:solidFill>
                            <a:schemeClr val="dk1"/>
                          </a:solidFill>
                          <a:effectLst/>
                          <a:latin typeface="+mn-lt"/>
                          <a:ea typeface="+mn-ea"/>
                          <a:cs typeface="+mn-cs"/>
                        </a:rPr>
                        <a:t>рудимент</a:t>
                      </a:r>
                    </a:p>
                    <a:p>
                      <a:pPr marL="228600" indent="-228600">
                        <a:buFont typeface="+mj-lt"/>
                        <a:buAutoNum type="alphaLcParenR"/>
                      </a:pPr>
                      <a:r>
                        <a:rPr lang="ru-RU" sz="900" b="0" kern="1200" dirty="0" smtClean="0">
                          <a:solidFill>
                            <a:schemeClr val="dk1"/>
                          </a:solidFill>
                          <a:effectLst/>
                          <a:latin typeface="+mn-lt"/>
                          <a:ea typeface="+mn-ea"/>
                          <a:cs typeface="+mn-cs"/>
                        </a:rPr>
                        <a:t>аномалия развития</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При каком расположении червеобразного отростка могут быть симптомы, похожие на острый цистит?</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Тазовом</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Латеральном</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Ретроцекальном</a:t>
                      </a:r>
                      <a:endParaRPr lang="ru-RU" sz="900" kern="1200" dirty="0" smtClean="0">
                        <a:solidFill>
                          <a:schemeClr val="dk1"/>
                        </a:solidFill>
                        <a:effectLst/>
                        <a:latin typeface="+mn-lt"/>
                        <a:ea typeface="+mn-ea"/>
                        <a:cs typeface="+mn-cs"/>
                      </a:endParaRP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Медиальном</a:t>
                      </a:r>
                    </a:p>
                  </a:txBody>
                  <a:tcPr/>
                </a:tc>
              </a:tr>
              <a:tr h="637693">
                <a:tc>
                  <a:txBody>
                    <a:bodyPr/>
                    <a:lstStyle/>
                    <a:p>
                      <a:pPr algn="l" defTabSz="457200" rtl="0" eaLnBrk="1" latinLnBrk="0" hangingPunct="1"/>
                      <a:r>
                        <a:rPr lang="ru-RU" sz="900" kern="1200" dirty="0" smtClean="0">
                          <a:solidFill>
                            <a:schemeClr val="dk1"/>
                          </a:solidFill>
                          <a:effectLst/>
                          <a:latin typeface="+mn-lt"/>
                          <a:ea typeface="+mn-ea"/>
                          <a:cs typeface="+mn-cs"/>
                        </a:rPr>
                        <a:t>На каком возрасте приходится пик заболеваемости острым аппендицитом у детей:</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5-12 лет </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до 1 года</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1-3 год</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13-18 лет</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Наиболее характерными изменениями картины крови при аппендиците является:</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умеренный лейкоцитоз и </a:t>
                      </a:r>
                      <a:r>
                        <a:rPr lang="ru-RU" sz="900" kern="1200" dirty="0" err="1" smtClean="0">
                          <a:solidFill>
                            <a:schemeClr val="dk1"/>
                          </a:solidFill>
                          <a:effectLst/>
                          <a:latin typeface="+mn-lt"/>
                          <a:ea typeface="+mn-ea"/>
                          <a:cs typeface="+mn-cs"/>
                        </a:rPr>
                        <a:t>нейтрофильный</a:t>
                      </a:r>
                      <a:r>
                        <a:rPr lang="ru-RU" sz="900" kern="1200" dirty="0" smtClean="0">
                          <a:solidFill>
                            <a:schemeClr val="dk1"/>
                          </a:solidFill>
                          <a:effectLst/>
                          <a:latin typeface="+mn-lt"/>
                          <a:ea typeface="+mn-ea"/>
                          <a:cs typeface="+mn-cs"/>
                        </a:rPr>
                        <a:t> сдвиг формулы влево</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гиперлейкоцитоз</a:t>
                      </a:r>
                      <a:endParaRPr lang="ru-RU" sz="900" kern="1200" dirty="0" smtClean="0">
                        <a:solidFill>
                          <a:schemeClr val="dk1"/>
                        </a:solidFill>
                        <a:effectLst/>
                        <a:latin typeface="+mn-lt"/>
                        <a:ea typeface="+mn-ea"/>
                        <a:cs typeface="+mn-cs"/>
                      </a:endParaRP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ускоренное СОЭ</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отсутствие изменений</a:t>
                      </a:r>
                    </a:p>
                  </a:txBody>
                  <a:tcPr/>
                </a:tc>
              </a:tr>
              <a:tr h="750227">
                <a:tc>
                  <a:txBody>
                    <a:bodyPr/>
                    <a:lstStyle/>
                    <a:p>
                      <a:pPr algn="l" defTabSz="457200" rtl="0" eaLnBrk="1" latinLnBrk="0" hangingPunct="1"/>
                      <a:r>
                        <a:rPr lang="ru-RU" sz="900" kern="1200" dirty="0" smtClean="0">
                          <a:solidFill>
                            <a:schemeClr val="dk1"/>
                          </a:solidFill>
                          <a:effectLst/>
                          <a:latin typeface="+mn-lt"/>
                          <a:ea typeface="+mn-ea"/>
                          <a:cs typeface="+mn-cs"/>
                        </a:rPr>
                        <a:t>А атипичному расположению червеобразного отростка не относится:</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поджелудочное</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медиальное</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латеральное</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ретроцекальное</a:t>
                      </a:r>
                      <a:endParaRPr lang="ru-RU" sz="900" kern="1200" dirty="0" smtClean="0">
                        <a:solidFill>
                          <a:schemeClr val="dk1"/>
                        </a:solidFill>
                        <a:effectLst/>
                        <a:latin typeface="+mn-lt"/>
                        <a:ea typeface="+mn-ea"/>
                        <a:cs typeface="+mn-cs"/>
                      </a:endParaRPr>
                    </a:p>
                  </a:txBody>
                  <a:tcPr/>
                </a:tc>
                <a:tc>
                  <a:txBody>
                    <a:bodyPr/>
                    <a:lstStyle/>
                    <a:p>
                      <a:pPr algn="l" defTabSz="457200" rtl="0" eaLnBrk="1" latinLnBrk="0" hangingPunct="1"/>
                      <a:r>
                        <a:rPr lang="x-none" sz="900" kern="1200" dirty="0" smtClean="0">
                          <a:solidFill>
                            <a:schemeClr val="dk1"/>
                          </a:solidFill>
                          <a:effectLst/>
                          <a:latin typeface="+mn-lt"/>
                          <a:ea typeface="+mn-ea"/>
                          <a:cs typeface="+mn-cs"/>
                        </a:rPr>
                        <a:t>Укажите теорию инородных тел (глисты, каловый камень и др.) при патогенезе острого аппендицита:</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x-none" sz="900" kern="1200" dirty="0" smtClean="0">
                          <a:solidFill>
                            <a:schemeClr val="dk1"/>
                          </a:solidFill>
                          <a:effectLst/>
                          <a:latin typeface="+mn-lt"/>
                          <a:ea typeface="+mn-ea"/>
                          <a:cs typeface="+mn-cs"/>
                        </a:rPr>
                        <a:t>Рейндорф</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x-none" sz="900" kern="1200" dirty="0" smtClean="0">
                          <a:solidFill>
                            <a:schemeClr val="dk1"/>
                          </a:solidFill>
                          <a:effectLst/>
                          <a:latin typeface="+mn-lt"/>
                          <a:ea typeface="+mn-ea"/>
                          <a:cs typeface="+mn-cs"/>
                        </a:rPr>
                        <a:t>Ашофф</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x-none" sz="900" kern="1200" dirty="0" smtClean="0">
                          <a:solidFill>
                            <a:schemeClr val="dk1"/>
                          </a:solidFill>
                          <a:effectLst/>
                          <a:latin typeface="+mn-lt"/>
                          <a:ea typeface="+mn-ea"/>
                          <a:cs typeface="+mn-cs"/>
                        </a:rPr>
                        <a:t>Риккер</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x-none" sz="900" kern="1200" dirty="0" smtClean="0">
                          <a:solidFill>
                            <a:schemeClr val="dk1"/>
                          </a:solidFill>
                          <a:effectLst/>
                          <a:latin typeface="+mn-lt"/>
                          <a:ea typeface="+mn-ea"/>
                          <a:cs typeface="+mn-cs"/>
                        </a:rPr>
                        <a:t>Еланский</a:t>
                      </a:r>
                      <a:endParaRPr lang="ru-RU" sz="900" kern="1200" dirty="0" smtClean="0">
                        <a:solidFill>
                          <a:schemeClr val="dk1"/>
                        </a:solidFill>
                        <a:effectLst/>
                        <a:latin typeface="+mn-lt"/>
                        <a:ea typeface="+mn-ea"/>
                        <a:cs typeface="+mn-cs"/>
                      </a:endParaRPr>
                    </a:p>
                  </a:txBody>
                  <a:tcPr/>
                </a:tc>
              </a:tr>
              <a:tr h="637693">
                <a:tc>
                  <a:txBody>
                    <a:bodyPr/>
                    <a:lstStyle/>
                    <a:p>
                      <a:pPr algn="l" defTabSz="457200" rtl="0" eaLnBrk="1" latinLnBrk="0" hangingPunct="1"/>
                      <a:r>
                        <a:rPr lang="ru-RU" sz="900" kern="1200" dirty="0" smtClean="0">
                          <a:solidFill>
                            <a:schemeClr val="dk1"/>
                          </a:solidFill>
                          <a:effectLst/>
                          <a:latin typeface="+mn-lt"/>
                          <a:ea typeface="+mn-ea"/>
                          <a:cs typeface="+mn-cs"/>
                        </a:rPr>
                        <a:t>Типичным признаком острого аппендицита является:</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локальная болезненность и напряжение в правой подвздошной области</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болезненность в </a:t>
                      </a:r>
                      <a:r>
                        <a:rPr lang="ru-RU" sz="900" kern="1200" dirty="0" err="1" smtClean="0">
                          <a:solidFill>
                            <a:schemeClr val="dk1"/>
                          </a:solidFill>
                          <a:effectLst/>
                          <a:latin typeface="+mn-lt"/>
                          <a:ea typeface="+mn-ea"/>
                          <a:cs typeface="+mn-cs"/>
                        </a:rPr>
                        <a:t>эпигастральной</a:t>
                      </a:r>
                      <a:r>
                        <a:rPr lang="ru-RU" sz="900" kern="1200" dirty="0" smtClean="0">
                          <a:solidFill>
                            <a:schemeClr val="dk1"/>
                          </a:solidFill>
                          <a:effectLst/>
                          <a:latin typeface="+mn-lt"/>
                          <a:ea typeface="+mn-ea"/>
                          <a:cs typeface="+mn-cs"/>
                        </a:rPr>
                        <a:t> области</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болезненность в поясничной области</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боли в области пупка и рвота</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В дифференциально-диагностический ряд острого аппендицита не входить:</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гломерулонефрит</a:t>
                      </a:r>
                      <a:endParaRPr lang="ru-RU" sz="900" kern="1200" dirty="0" smtClean="0">
                        <a:solidFill>
                          <a:schemeClr val="dk1"/>
                        </a:solidFill>
                        <a:effectLst/>
                        <a:latin typeface="+mn-lt"/>
                        <a:ea typeface="+mn-ea"/>
                        <a:cs typeface="+mn-cs"/>
                      </a:endParaRP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плевропневмония</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правосторонная</a:t>
                      </a:r>
                      <a:r>
                        <a:rPr lang="ru-RU" sz="900" kern="1200" dirty="0" smtClean="0">
                          <a:solidFill>
                            <a:schemeClr val="dk1"/>
                          </a:solidFill>
                          <a:effectLst/>
                          <a:latin typeface="+mn-lt"/>
                          <a:ea typeface="+mn-ea"/>
                          <a:cs typeface="+mn-cs"/>
                        </a:rPr>
                        <a:t> почечная колика</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псевдотуберкулез</a:t>
                      </a:r>
                    </a:p>
                  </a:txBody>
                  <a:tcPr/>
                </a:tc>
              </a:tr>
              <a:tr h="637693">
                <a:tc>
                  <a:txBody>
                    <a:bodyPr/>
                    <a:lstStyle/>
                    <a:p>
                      <a:pPr algn="l" defTabSz="457200" rtl="0" eaLnBrk="1" latinLnBrk="0" hangingPunct="1"/>
                      <a:r>
                        <a:rPr lang="ru-RU" sz="900" kern="1200" dirty="0" smtClean="0">
                          <a:solidFill>
                            <a:schemeClr val="dk1"/>
                          </a:solidFill>
                          <a:effectLst/>
                          <a:latin typeface="+mn-lt"/>
                          <a:ea typeface="+mn-ea"/>
                          <a:cs typeface="+mn-cs"/>
                        </a:rPr>
                        <a:t>Специфическим для острого аппендицита является симптом:</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Кохера</a:t>
                      </a:r>
                      <a:r>
                        <a:rPr lang="ru-RU" sz="900" kern="1200" dirty="0" smtClean="0">
                          <a:solidFill>
                            <a:schemeClr val="dk1"/>
                          </a:solidFill>
                          <a:effectLst/>
                          <a:latin typeface="+mn-lt"/>
                          <a:ea typeface="+mn-ea"/>
                          <a:cs typeface="+mn-cs"/>
                        </a:rPr>
                        <a:t>-Волковича</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Данса</a:t>
                      </a:r>
                      <a:endParaRPr lang="ru-RU" sz="900" kern="1200" dirty="0" smtClean="0">
                        <a:solidFill>
                          <a:schemeClr val="dk1"/>
                        </a:solidFill>
                        <a:effectLst/>
                        <a:latin typeface="+mn-lt"/>
                        <a:ea typeface="+mn-ea"/>
                        <a:cs typeface="+mn-cs"/>
                      </a:endParaRP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Куленкампфа</a:t>
                      </a:r>
                      <a:endParaRPr lang="ru-RU" sz="900" kern="1200" dirty="0" smtClean="0">
                        <a:solidFill>
                          <a:schemeClr val="dk1"/>
                        </a:solidFill>
                        <a:effectLst/>
                        <a:latin typeface="+mn-lt"/>
                        <a:ea typeface="+mn-ea"/>
                        <a:cs typeface="+mn-cs"/>
                      </a:endParaRP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Валя</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Какое осложнение острого аппендицита подлежит консервативному лечению:</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аппендикулярный инфильтрат</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разлитой перитонит</a:t>
                      </a:r>
                    </a:p>
                    <a:p>
                      <a:pPr marL="22860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ограниченный местный перитонит</a:t>
                      </a:r>
                    </a:p>
                    <a:p>
                      <a:pPr marL="22860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межпетлевые</a:t>
                      </a:r>
                      <a:r>
                        <a:rPr lang="ru-RU" sz="900" kern="1200" dirty="0" smtClean="0">
                          <a:solidFill>
                            <a:schemeClr val="dk1"/>
                          </a:solidFill>
                          <a:effectLst/>
                          <a:latin typeface="+mn-lt"/>
                          <a:ea typeface="+mn-ea"/>
                          <a:cs typeface="+mn-cs"/>
                        </a:rPr>
                        <a:t> абсцессы</a:t>
                      </a:r>
                    </a:p>
                  </a:txBody>
                  <a:tcPr/>
                </a:tc>
              </a:tr>
              <a:tr h="637693">
                <a:tc>
                  <a:txBody>
                    <a:bodyPr/>
                    <a:lstStyle/>
                    <a:p>
                      <a:pPr algn="l" defTabSz="457200" rtl="0" eaLnBrk="1" latinLnBrk="0" hangingPunct="1"/>
                      <a:r>
                        <a:rPr lang="ru-RU" sz="900" kern="1200" dirty="0" smtClean="0">
                          <a:solidFill>
                            <a:schemeClr val="dk1"/>
                          </a:solidFill>
                          <a:effectLst/>
                          <a:latin typeface="+mn-lt"/>
                          <a:ea typeface="+mn-ea"/>
                          <a:cs typeface="+mn-cs"/>
                        </a:rPr>
                        <a:t>Характер рвоты при остром аппендиците:</a:t>
                      </a:r>
                    </a:p>
                    <a:p>
                      <a:pPr marL="228600" marR="0" lvl="0" indent="-228600" algn="l" defTabSz="457200" rtl="0" eaLnBrk="1" fontAlgn="auto" latinLnBrk="0" hangingPunct="1">
                        <a:lnSpc>
                          <a:spcPct val="100000"/>
                        </a:lnSpc>
                        <a:spcBef>
                          <a:spcPts val="0"/>
                        </a:spcBef>
                        <a:spcAft>
                          <a:spcPts val="0"/>
                        </a:spcAft>
                        <a:buClrTx/>
                        <a:buSzTx/>
                        <a:buFont typeface="+mj-lt"/>
                        <a:buAutoNum type="alphaLcParenR"/>
                        <a:tabLst/>
                        <a:defRPr/>
                      </a:pPr>
                      <a:r>
                        <a:rPr lang="ru-RU" sz="900" kern="1200" dirty="0" smtClean="0">
                          <a:solidFill>
                            <a:schemeClr val="dk1"/>
                          </a:solidFill>
                          <a:effectLst/>
                          <a:latin typeface="+mn-lt"/>
                          <a:ea typeface="+mn-ea"/>
                          <a:cs typeface="+mn-cs"/>
                        </a:rPr>
                        <a:t>одно-</a:t>
                      </a:r>
                      <a:r>
                        <a:rPr lang="ru-RU" sz="900" kern="1200" dirty="0" err="1" smtClean="0">
                          <a:solidFill>
                            <a:schemeClr val="dk1"/>
                          </a:solidFill>
                          <a:effectLst/>
                          <a:latin typeface="+mn-lt"/>
                          <a:ea typeface="+mn-ea"/>
                          <a:cs typeface="+mn-cs"/>
                        </a:rPr>
                        <a:t>двухкратная</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желчная</a:t>
                      </a: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неукратимая</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застойным содержимым</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Для острого аппендицита не характерен симптом:</a:t>
                      </a: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Ортнера</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Ровзинга</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Ситковского</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Раздольского</a:t>
                      </a:r>
                      <a:endParaRPr lang="ru-RU" sz="900" kern="1200" dirty="0" smtClean="0">
                        <a:solidFill>
                          <a:schemeClr val="dk1"/>
                        </a:solidFill>
                        <a:effectLst/>
                        <a:latin typeface="+mn-lt"/>
                        <a:ea typeface="+mn-ea"/>
                        <a:cs typeface="+mn-cs"/>
                      </a:endParaRPr>
                    </a:p>
                  </a:txBody>
                  <a:tcPr/>
                </a:tc>
              </a:tr>
              <a:tr h="637693">
                <a:tc>
                  <a:txBody>
                    <a:bodyPr/>
                    <a:lstStyle/>
                    <a:p>
                      <a:pPr algn="l" defTabSz="457200" rtl="0" eaLnBrk="1" latinLnBrk="0" hangingPunct="1"/>
                      <a:r>
                        <a:rPr lang="ru-RU" sz="900" kern="1200" dirty="0" smtClean="0">
                          <a:solidFill>
                            <a:schemeClr val="dk1"/>
                          </a:solidFill>
                          <a:effectLst/>
                          <a:latin typeface="+mn-lt"/>
                          <a:ea typeface="+mn-ea"/>
                          <a:cs typeface="+mn-cs"/>
                        </a:rPr>
                        <a:t>При подозрении на аппендицит ректальное исследование:</a:t>
                      </a: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обязательно</a:t>
                      </a: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не обязательно</a:t>
                      </a: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 детей младшего возраста по показаниям</a:t>
                      </a: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у девочек по показаниям</a:t>
                      </a:r>
                    </a:p>
                  </a:txBody>
                  <a:tcPr/>
                </a:tc>
                <a:tc>
                  <a:txBody>
                    <a:bodyPr/>
                    <a:lstStyle/>
                    <a:p>
                      <a:pPr algn="l" defTabSz="457200" rtl="0" eaLnBrk="1" latinLnBrk="0" hangingPunct="1"/>
                      <a:r>
                        <a:rPr lang="ru-RU" sz="900" kern="1200" dirty="0" smtClean="0">
                          <a:solidFill>
                            <a:schemeClr val="dk1"/>
                          </a:solidFill>
                          <a:effectLst/>
                          <a:latin typeface="+mn-lt"/>
                          <a:ea typeface="+mn-ea"/>
                          <a:cs typeface="+mn-cs"/>
                        </a:rPr>
                        <a:t>Как называется симптом, при котором отмечается локальная болезненность в правой подвздошной области:</a:t>
                      </a:r>
                    </a:p>
                    <a:p>
                      <a:pPr marL="228600" lvl="0" indent="-228600" algn="l" defTabSz="457200" rtl="0" eaLnBrk="1" latinLnBrk="0" hangingPunct="1">
                        <a:buFont typeface="+mj-lt"/>
                        <a:buAutoNum type="alphaLcParenR"/>
                      </a:pPr>
                      <a:r>
                        <a:rPr lang="ru-RU" sz="900" kern="1200" dirty="0" smtClean="0">
                          <a:solidFill>
                            <a:schemeClr val="dk1"/>
                          </a:solidFill>
                          <a:effectLst/>
                          <a:latin typeface="+mn-lt"/>
                          <a:ea typeface="+mn-ea"/>
                          <a:cs typeface="+mn-cs"/>
                        </a:rPr>
                        <a:t>Филатова</a:t>
                      </a: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Ровзинга</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Ситковского</a:t>
                      </a:r>
                      <a:endParaRPr lang="ru-RU" sz="900" kern="1200" dirty="0" smtClean="0">
                        <a:solidFill>
                          <a:schemeClr val="dk1"/>
                        </a:solidFill>
                        <a:effectLst/>
                        <a:latin typeface="+mn-lt"/>
                        <a:ea typeface="+mn-ea"/>
                        <a:cs typeface="+mn-cs"/>
                      </a:endParaRPr>
                    </a:p>
                    <a:p>
                      <a:pPr marL="228600" lvl="0" indent="-228600" algn="l" defTabSz="457200" rtl="0" eaLnBrk="1" latinLnBrk="0" hangingPunct="1">
                        <a:buFont typeface="+mj-lt"/>
                        <a:buAutoNum type="alphaLcParenR"/>
                      </a:pPr>
                      <a:r>
                        <a:rPr lang="ru-RU" sz="900" kern="1200" dirty="0" err="1" smtClean="0">
                          <a:solidFill>
                            <a:schemeClr val="dk1"/>
                          </a:solidFill>
                          <a:effectLst/>
                          <a:latin typeface="+mn-lt"/>
                          <a:ea typeface="+mn-ea"/>
                          <a:cs typeface="+mn-cs"/>
                        </a:rPr>
                        <a:t>Кохера</a:t>
                      </a:r>
                      <a:endParaRPr lang="ru-RU" sz="900" kern="1200" dirty="0" smtClean="0">
                        <a:solidFill>
                          <a:schemeClr val="dk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37853080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556656"/>
            <a:ext cx="9100457" cy="3970318"/>
          </a:xfrm>
          <a:prstGeom prst="rect">
            <a:avLst/>
          </a:prstGeom>
          <a:noFill/>
        </p:spPr>
        <p:txBody>
          <a:bodyPr wrap="square" rtlCol="0">
            <a:spAutoFit/>
          </a:bodyPr>
          <a:lstStyle/>
          <a:p>
            <a:pPr marL="342900" indent="-342900">
              <a:buFont typeface="+mj-lt"/>
              <a:buAutoNum type="arabicPeriod"/>
            </a:pPr>
            <a:r>
              <a:rPr lang="ru-RU" dirty="0">
                <a:latin typeface="Arial" panose="020B0604020202020204" pitchFamily="34" charset="0"/>
                <a:cs typeface="Arial" panose="020B0604020202020204" pitchFamily="34" charset="0"/>
              </a:rPr>
              <a:t>В каком возрасте наибольшая заболеваемость острым аппендицитом?</a:t>
            </a:r>
          </a:p>
          <a:p>
            <a:pPr marL="342900" indent="-342900">
              <a:buFont typeface="+mj-lt"/>
              <a:buAutoNum type="arabicPeriod"/>
            </a:pPr>
            <a:r>
              <a:rPr lang="ru-RU" dirty="0">
                <a:latin typeface="Arial" panose="020B0604020202020204" pitchFamily="34" charset="0"/>
                <a:cs typeface="Arial" panose="020B0604020202020204" pitchFamily="34" charset="0"/>
              </a:rPr>
              <a:t>Назовите ведущий симптом при остром аппендиците.</a:t>
            </a:r>
          </a:p>
          <a:p>
            <a:pPr marL="342900" indent="-342900">
              <a:buFont typeface="+mj-lt"/>
              <a:buAutoNum type="arabicPeriod"/>
            </a:pPr>
            <a:r>
              <a:rPr lang="ru-RU" dirty="0">
                <a:latin typeface="Arial" panose="020B0604020202020204" pitchFamily="34" charset="0"/>
                <a:cs typeface="Arial" panose="020B0604020202020204" pitchFamily="34" charset="0"/>
              </a:rPr>
              <a:t>Назовите </a:t>
            </a:r>
            <a:r>
              <a:rPr lang="ru-RU" dirty="0" smtClean="0">
                <a:latin typeface="Arial" panose="020B0604020202020204" pitchFamily="34" charset="0"/>
                <a:cs typeface="Arial" panose="020B0604020202020204" pitchFamily="34" charset="0"/>
              </a:rPr>
              <a:t>атипичные </a:t>
            </a:r>
            <a:r>
              <a:rPr lang="ru-RU" dirty="0">
                <a:latin typeface="Arial" panose="020B0604020202020204" pitchFamily="34" charset="0"/>
                <a:cs typeface="Arial" panose="020B0604020202020204" pitchFamily="34" charset="0"/>
              </a:rPr>
              <a:t>формы </a:t>
            </a:r>
            <a:r>
              <a:rPr lang="ru-RU" dirty="0" smtClean="0">
                <a:latin typeface="Arial" panose="020B0604020202020204" pitchFamily="34" charset="0"/>
                <a:cs typeface="Arial" panose="020B0604020202020204" pitchFamily="34" charset="0"/>
              </a:rPr>
              <a:t>острого </a:t>
            </a:r>
            <a:r>
              <a:rPr lang="ru-RU" dirty="0">
                <a:latin typeface="Arial" panose="020B0604020202020204" pitchFamily="34" charset="0"/>
                <a:cs typeface="Arial" panose="020B0604020202020204" pitchFamily="34" charset="0"/>
              </a:rPr>
              <a:t>аппендицита.</a:t>
            </a:r>
          </a:p>
          <a:p>
            <a:pPr marL="342900" indent="-342900">
              <a:buFont typeface="+mj-lt"/>
              <a:buAutoNum type="arabicPeriod"/>
            </a:pPr>
            <a:r>
              <a:rPr lang="ru-RU" dirty="0">
                <a:latin typeface="Arial" panose="020B0604020202020204" pitchFamily="34" charset="0"/>
                <a:cs typeface="Arial" panose="020B0604020202020204" pitchFamily="34" charset="0"/>
              </a:rPr>
              <a:t>С какими заболеваниями дифференцируется тазовый аппендицит?</a:t>
            </a:r>
          </a:p>
          <a:p>
            <a:pPr marL="342900" indent="-342900">
              <a:buFont typeface="+mj-lt"/>
              <a:buAutoNum type="arabicPeriod"/>
            </a:pPr>
            <a:r>
              <a:rPr lang="ru-RU" dirty="0">
                <a:latin typeface="Arial" panose="020B0604020202020204" pitchFamily="34" charset="0"/>
                <a:cs typeface="Arial" panose="020B0604020202020204" pitchFamily="34" charset="0"/>
              </a:rPr>
              <a:t>С какими заболеваниями дифференцируется медиальный аппендицит?</a:t>
            </a:r>
          </a:p>
          <a:p>
            <a:pPr marL="342900" indent="-342900">
              <a:buFont typeface="+mj-lt"/>
              <a:buAutoNum type="arabicPeriod"/>
            </a:pPr>
            <a:r>
              <a:rPr lang="ru-RU" dirty="0">
                <a:latin typeface="Arial" panose="020B0604020202020204" pitchFamily="34" charset="0"/>
                <a:cs typeface="Arial" panose="020B0604020202020204" pitchFamily="34" charset="0"/>
              </a:rPr>
              <a:t>С какими заболеваниями дифференцируется </a:t>
            </a:r>
            <a:r>
              <a:rPr lang="ru-RU" dirty="0" err="1" smtClean="0">
                <a:latin typeface="Arial" panose="020B0604020202020204" pitchFamily="34" charset="0"/>
                <a:cs typeface="Arial" panose="020B0604020202020204" pitchFamily="34" charset="0"/>
              </a:rPr>
              <a:t>подпечёночный</a:t>
            </a:r>
            <a:r>
              <a:rPr lang="ru-RU" dirty="0" smtClean="0">
                <a:latin typeface="Arial" panose="020B0604020202020204" pitchFamily="34" charset="0"/>
                <a:cs typeface="Arial" panose="020B0604020202020204" pitchFamily="34" charset="0"/>
              </a:rPr>
              <a:t> </a:t>
            </a:r>
            <a:r>
              <a:rPr lang="ru-RU" dirty="0">
                <a:latin typeface="Arial" panose="020B0604020202020204" pitchFamily="34" charset="0"/>
                <a:cs typeface="Arial" panose="020B0604020202020204" pitchFamily="34" charset="0"/>
              </a:rPr>
              <a:t>аппендицит?</a:t>
            </a:r>
          </a:p>
          <a:p>
            <a:pPr marL="342900" indent="-342900">
              <a:buFont typeface="+mj-lt"/>
              <a:buAutoNum type="arabicPeriod"/>
            </a:pPr>
            <a:r>
              <a:rPr lang="ru-RU" dirty="0">
                <a:latin typeface="Arial" panose="020B0604020202020204" pitchFamily="34" charset="0"/>
                <a:cs typeface="Arial" panose="020B0604020202020204" pitchFamily="34" charset="0"/>
              </a:rPr>
              <a:t>С какими заболеваниями дифференцируется </a:t>
            </a:r>
            <a:r>
              <a:rPr lang="ru-RU" dirty="0" err="1">
                <a:latin typeface="Arial" panose="020B0604020202020204" pitchFamily="34" charset="0"/>
                <a:cs typeface="Arial" panose="020B0604020202020204" pitchFamily="34" charset="0"/>
              </a:rPr>
              <a:t>ретроцекальный</a:t>
            </a:r>
            <a:r>
              <a:rPr lang="ru-RU" dirty="0">
                <a:latin typeface="Arial" panose="020B0604020202020204" pitchFamily="34" charset="0"/>
                <a:cs typeface="Arial" panose="020B0604020202020204" pitchFamily="34" charset="0"/>
              </a:rPr>
              <a:t> аппендицит?</a:t>
            </a:r>
          </a:p>
          <a:p>
            <a:pPr marL="342900" indent="-342900">
              <a:buFont typeface="+mj-lt"/>
              <a:buAutoNum type="arabicPeriod"/>
            </a:pPr>
            <a:r>
              <a:rPr lang="ru-RU" dirty="0">
                <a:latin typeface="Arial" panose="020B0604020202020204" pitchFamily="34" charset="0"/>
                <a:cs typeface="Arial" panose="020B0604020202020204" pitchFamily="34" charset="0"/>
              </a:rPr>
              <a:t>Назовите способы оперативных вмешательств у детей при остром аппендиците.</a:t>
            </a:r>
          </a:p>
          <a:p>
            <a:pPr marL="342900" indent="-342900">
              <a:buFont typeface="+mj-lt"/>
              <a:buAutoNum type="arabicPeriod"/>
            </a:pPr>
            <a:r>
              <a:rPr lang="ru-RU" dirty="0">
                <a:latin typeface="Arial" panose="020B0604020202020204" pitchFamily="34" charset="0"/>
                <a:cs typeface="Arial" panose="020B0604020202020204" pitchFamily="34" charset="0"/>
              </a:rPr>
              <a:t>Назовите осложнения острого аппендицита у детей.</a:t>
            </a:r>
          </a:p>
          <a:p>
            <a:pPr marL="342900" indent="-342900">
              <a:buFont typeface="+mj-lt"/>
              <a:buAutoNum type="arabicPeriod"/>
            </a:pPr>
            <a:r>
              <a:rPr lang="ru-RU" dirty="0">
                <a:latin typeface="Arial" panose="020B0604020202020204" pitchFamily="34" charset="0"/>
                <a:cs typeface="Arial" panose="020B0604020202020204" pitchFamily="34" charset="0"/>
              </a:rPr>
              <a:t>Что является показанием к оперативному вмешательству при аппендикулярном инфильтрате?</a:t>
            </a:r>
          </a:p>
          <a:p>
            <a:pPr marL="342900" indent="-342900">
              <a:buFont typeface="+mj-lt"/>
              <a:buAutoNum type="arabicPeriod"/>
            </a:pPr>
            <a:r>
              <a:rPr lang="ru-RU" dirty="0">
                <a:latin typeface="Arial" panose="020B0604020202020204" pitchFamily="34" charset="0"/>
                <a:cs typeface="Arial" panose="020B0604020202020204" pitchFamily="34" charset="0"/>
              </a:rPr>
              <a:t>Каковы возможные исходы аппендикулярного инфильтрата?</a:t>
            </a:r>
          </a:p>
          <a:p>
            <a:pPr marL="342900" indent="-342900">
              <a:buFont typeface="+mj-lt"/>
              <a:buAutoNum type="arabicPeriod"/>
            </a:pPr>
            <a:r>
              <a:rPr lang="ru-RU" dirty="0" smtClean="0">
                <a:latin typeface="Arial" panose="020B0604020202020204" pitchFamily="34" charset="0"/>
                <a:cs typeface="Arial" panose="020B0604020202020204" pitchFamily="34" charset="0"/>
              </a:rPr>
              <a:t>Какие </a:t>
            </a:r>
            <a:r>
              <a:rPr lang="ru-RU" dirty="0">
                <a:latin typeface="Arial" panose="020B0604020202020204" pitchFamily="34" charset="0"/>
                <a:cs typeface="Arial" panose="020B0604020202020204" pitchFamily="34" charset="0"/>
              </a:rPr>
              <a:t>существуют методы оперативного лечения аппендикулярного абсцесса?</a:t>
            </a:r>
          </a:p>
        </p:txBody>
      </p:sp>
      <p:sp>
        <p:nvSpPr>
          <p:cNvPr id="3" name="TextBox 2"/>
          <p:cNvSpPr txBox="1"/>
          <p:nvPr/>
        </p:nvSpPr>
        <p:spPr>
          <a:xfrm>
            <a:off x="2155372" y="587829"/>
            <a:ext cx="7870371" cy="584775"/>
          </a:xfrm>
          <a:prstGeom prst="rect">
            <a:avLst/>
          </a:prstGeom>
          <a:noFill/>
        </p:spPr>
        <p:txBody>
          <a:bodyPr wrap="square" rtlCol="0">
            <a:spAutoFit/>
          </a:bodyPr>
          <a:lstStyle/>
          <a:p>
            <a:pPr algn="ctr"/>
            <a:r>
              <a:rPr lang="ru-RU" sz="3200" b="1" dirty="0" smtClean="0"/>
              <a:t>Контрольные вопросы по теме:</a:t>
            </a:r>
          </a:p>
        </p:txBody>
      </p:sp>
    </p:spTree>
    <p:extLst>
      <p:ext uri="{BB962C8B-B14F-4D97-AF65-F5344CB8AC3E}">
        <p14:creationId xmlns:p14="http://schemas.microsoft.com/office/powerpoint/2010/main" val="990910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47" y="311275"/>
            <a:ext cx="7870371" cy="584775"/>
          </a:xfrm>
          <a:prstGeom prst="rect">
            <a:avLst/>
          </a:prstGeom>
          <a:noFill/>
        </p:spPr>
        <p:txBody>
          <a:bodyPr wrap="square" rtlCol="0">
            <a:spAutoFit/>
          </a:bodyPr>
          <a:lstStyle/>
          <a:p>
            <a:pPr algn="ctr"/>
            <a:r>
              <a:rPr lang="ru-RU" sz="3200" b="1" dirty="0" smtClean="0">
                <a:solidFill>
                  <a:schemeClr val="accent2">
                    <a:lumMod val="50000"/>
                  </a:schemeClr>
                </a:solidFill>
              </a:rPr>
              <a:t>СПИСОК ЛИТЕРАТУРЫ ПО ТЕМЕ:</a:t>
            </a:r>
            <a:endParaRPr lang="ru-RU" sz="3200" b="1" dirty="0">
              <a:solidFill>
                <a:schemeClr val="accent2">
                  <a:lumMod val="50000"/>
                </a:schemeClr>
              </a:solidFill>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4363" y="1413278"/>
            <a:ext cx="2402168" cy="341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938" y="1400526"/>
            <a:ext cx="2377590" cy="34318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8935" y="1413278"/>
            <a:ext cx="2268444" cy="34191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393370" y="5256560"/>
            <a:ext cx="10352315" cy="1754326"/>
          </a:xfrm>
          <a:prstGeom prst="rect">
            <a:avLst/>
          </a:prstGeom>
          <a:noFill/>
        </p:spPr>
        <p:txBody>
          <a:bodyPr wrap="square" rtlCol="0">
            <a:spAutoFit/>
          </a:bodyPr>
          <a:lstStyle/>
          <a:p>
            <a:pPr marL="342900" indent="-342900">
              <a:buFont typeface="+mj-lt"/>
              <a:buAutoNum type="arabicPeriod"/>
            </a:pPr>
            <a:r>
              <a:rPr lang="ru-RU" b="1" dirty="0" smtClean="0"/>
              <a:t>Хирургические болезни </a:t>
            </a:r>
            <a:r>
              <a:rPr lang="ru-RU" b="1" dirty="0"/>
              <a:t>детского возраста. Учебник. В 2 </a:t>
            </a:r>
            <a:r>
              <a:rPr lang="ru-RU" b="1" dirty="0" smtClean="0"/>
              <a:t>томах. - Под </a:t>
            </a:r>
            <a:r>
              <a:rPr lang="ru-RU" b="1" dirty="0"/>
              <a:t>ред. Ю.Ф. Исакова </a:t>
            </a:r>
            <a:r>
              <a:rPr lang="ru-RU" b="1" dirty="0" smtClean="0"/>
              <a:t>(2004).</a:t>
            </a:r>
          </a:p>
          <a:p>
            <a:pPr marL="342900" indent="-342900">
              <a:buFont typeface="+mj-lt"/>
              <a:buAutoNum type="arabicPeriod"/>
            </a:pPr>
            <a:endParaRPr lang="ru-RU" b="1" dirty="0" smtClean="0"/>
          </a:p>
          <a:p>
            <a:pPr marL="342900" indent="-342900">
              <a:buFont typeface="+mj-lt"/>
              <a:buAutoNum type="arabicPeriod"/>
            </a:pPr>
            <a:r>
              <a:rPr lang="ru-RU" b="1" dirty="0" smtClean="0"/>
              <a:t>Детская хирургия. Учебник (на узбекском языке). Под </a:t>
            </a:r>
            <a:r>
              <a:rPr lang="ru-RU" b="1" dirty="0" err="1" smtClean="0"/>
              <a:t>ред.Сулаймонов</a:t>
            </a:r>
            <a:r>
              <a:rPr lang="ru-RU" b="1" dirty="0" smtClean="0"/>
              <a:t> А.С. </a:t>
            </a:r>
            <a:r>
              <a:rPr lang="uz-Cyrl-UZ" b="1" dirty="0" smtClean="0"/>
              <a:t>(2000).</a:t>
            </a:r>
            <a:endParaRPr lang="ru-RU" b="1" dirty="0" smtClean="0"/>
          </a:p>
          <a:p>
            <a:pPr marL="342900" indent="-342900">
              <a:buFont typeface="+mj-lt"/>
              <a:buAutoNum type="arabicPeriod"/>
            </a:pPr>
            <a:endParaRPr lang="ru-RU" b="1" dirty="0" smtClean="0"/>
          </a:p>
          <a:p>
            <a:pPr marL="342900" indent="-342900">
              <a:buFont typeface="+mj-lt"/>
              <a:buAutoNum type="arabicPeriod"/>
            </a:pPr>
            <a:endParaRPr lang="ru-RU" b="1" dirty="0"/>
          </a:p>
        </p:txBody>
      </p:sp>
    </p:spTree>
    <p:extLst>
      <p:ext uri="{BB962C8B-B14F-4D97-AF65-F5344CB8AC3E}">
        <p14:creationId xmlns:p14="http://schemas.microsoft.com/office/powerpoint/2010/main" val="199236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6257" y="2590800"/>
            <a:ext cx="8120743" cy="769441"/>
          </a:xfrm>
          <a:prstGeom prst="rect">
            <a:avLst/>
          </a:prstGeom>
          <a:noFill/>
        </p:spPr>
        <p:txBody>
          <a:bodyPr wrap="square" rtlCol="0">
            <a:spAutoFit/>
          </a:bodyPr>
          <a:lstStyle/>
          <a:p>
            <a:pPr algn="ctr"/>
            <a:r>
              <a:rPr lang="ru-RU" sz="4400" b="1" dirty="0" smtClean="0">
                <a:solidFill>
                  <a:schemeClr val="tx2">
                    <a:lumMod val="75000"/>
                  </a:schemeClr>
                </a:solidFill>
              </a:rPr>
              <a:t>БЛАГОДАРЮ ЗА ВНИМАНИЕ!</a:t>
            </a:r>
            <a:endParaRPr lang="ru-RU" sz="4400" b="1" dirty="0">
              <a:solidFill>
                <a:schemeClr val="tx2">
                  <a:lumMod val="75000"/>
                </a:schemeClr>
              </a:solidFill>
            </a:endParaRPr>
          </a:p>
        </p:txBody>
      </p:sp>
    </p:spTree>
    <p:extLst>
      <p:ext uri="{BB962C8B-B14F-4D97-AF65-F5344CB8AC3E}">
        <p14:creationId xmlns:p14="http://schemas.microsoft.com/office/powerpoint/2010/main" val="2900756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ltGray">
          <a:xfrm rot="5400000" flipH="1">
            <a:off x="-2286361" y="1969863"/>
            <a:ext cx="5757169"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0">
            <a:gsLst>
              <a:gs pos="0">
                <a:srgbClr val="B8CCFE">
                  <a:gamma/>
                  <a:tint val="39216"/>
                  <a:invGamma/>
                </a:srgbClr>
              </a:gs>
              <a:gs pos="100000">
                <a:srgbClr val="B8CCFE"/>
              </a:gs>
            </a:gsLst>
            <a:lin ang="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AutoShape 4"/>
          <p:cNvSpPr>
            <a:spLocks noChangeArrowheads="1"/>
          </p:cNvSpPr>
          <p:nvPr/>
        </p:nvSpPr>
        <p:spPr bwMode="gray">
          <a:xfrm>
            <a:off x="2765365" y="4988754"/>
            <a:ext cx="5290456"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sz="1600" dirty="0" smtClean="0"/>
              <a:t>Составляет </a:t>
            </a:r>
            <a:r>
              <a:rPr lang="ru-RU" sz="1600" dirty="0"/>
              <a:t>25-30 % всех хирургических больных</a:t>
            </a:r>
            <a:endParaRPr lang="en-US" sz="1600" b="1" dirty="0"/>
          </a:p>
        </p:txBody>
      </p:sp>
      <p:sp>
        <p:nvSpPr>
          <p:cNvPr id="4" name="AutoShape 5"/>
          <p:cNvSpPr>
            <a:spLocks noChangeArrowheads="1"/>
          </p:cNvSpPr>
          <p:nvPr/>
        </p:nvSpPr>
        <p:spPr bwMode="gray">
          <a:xfrm>
            <a:off x="3178115" y="4194325"/>
            <a:ext cx="5182506"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dirty="0" smtClean="0"/>
              <a:t>Чаще </a:t>
            </a:r>
            <a:r>
              <a:rPr lang="ru-RU" dirty="0"/>
              <a:t>люди, употребляющие мясо</a:t>
            </a:r>
            <a:endParaRPr lang="en-US" b="1" dirty="0"/>
          </a:p>
        </p:txBody>
      </p:sp>
      <p:sp>
        <p:nvSpPr>
          <p:cNvPr id="5" name="AutoShape 6"/>
          <p:cNvSpPr>
            <a:spLocks noChangeArrowheads="1"/>
          </p:cNvSpPr>
          <p:nvPr/>
        </p:nvSpPr>
        <p:spPr bwMode="gray">
          <a:xfrm>
            <a:off x="3187885" y="2770027"/>
            <a:ext cx="5236029"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dirty="0"/>
              <a:t>Ч</a:t>
            </a:r>
            <a:r>
              <a:rPr lang="ru-RU" dirty="0" smtClean="0"/>
              <a:t>аще </a:t>
            </a:r>
            <a:r>
              <a:rPr lang="ru-RU" dirty="0"/>
              <a:t>в 20-40 </a:t>
            </a:r>
            <a:r>
              <a:rPr lang="ru-RU" dirty="0" smtClean="0"/>
              <a:t>лет (у детей 5-12 лет)</a:t>
            </a:r>
            <a:endParaRPr lang="en-US" b="1" dirty="0"/>
          </a:p>
        </p:txBody>
      </p:sp>
      <p:sp>
        <p:nvSpPr>
          <p:cNvPr id="6" name="AutoShape 7"/>
          <p:cNvSpPr>
            <a:spLocks noChangeArrowheads="1"/>
          </p:cNvSpPr>
          <p:nvPr/>
        </p:nvSpPr>
        <p:spPr bwMode="gray">
          <a:xfrm>
            <a:off x="2656507" y="1951890"/>
            <a:ext cx="5290457" cy="508000"/>
          </a:xfrm>
          <a:prstGeom prst="roundRect">
            <a:avLst>
              <a:gd name="adj" fmla="val 50000"/>
            </a:avLst>
          </a:prstGeom>
          <a:gradFill rotWithShape="1">
            <a:gsLst>
              <a:gs pos="0">
                <a:srgbClr val="E7F5CF">
                  <a:gamma/>
                  <a:tint val="0"/>
                  <a:invGamma/>
                </a:srgbClr>
              </a:gs>
              <a:gs pos="100000">
                <a:srgbClr val="E7F5C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dirty="0" smtClean="0"/>
              <a:t>Чаще </a:t>
            </a:r>
            <a:r>
              <a:rPr lang="ru-RU" dirty="0"/>
              <a:t>женщины </a:t>
            </a:r>
            <a:r>
              <a:rPr lang="ru-RU" dirty="0" smtClean="0"/>
              <a:t>(1:1,5 </a:t>
            </a:r>
            <a:r>
              <a:rPr lang="ru-RU" dirty="0"/>
              <a:t>раза</a:t>
            </a:r>
            <a:r>
              <a:rPr lang="ru-RU" dirty="0" smtClean="0"/>
              <a:t>)</a:t>
            </a:r>
            <a:endParaRPr lang="en-US" b="1" dirty="0"/>
          </a:p>
        </p:txBody>
      </p:sp>
      <p:sp>
        <p:nvSpPr>
          <p:cNvPr id="7" name="AutoShape 8"/>
          <p:cNvSpPr>
            <a:spLocks noChangeArrowheads="1"/>
          </p:cNvSpPr>
          <p:nvPr/>
        </p:nvSpPr>
        <p:spPr bwMode="gray">
          <a:xfrm>
            <a:off x="2048721" y="1158283"/>
            <a:ext cx="5506357"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dirty="0"/>
              <a:t>Ч</a:t>
            </a:r>
            <a:r>
              <a:rPr lang="ru-RU" dirty="0" smtClean="0"/>
              <a:t>астота </a:t>
            </a:r>
            <a:r>
              <a:rPr lang="ru-RU" dirty="0"/>
              <a:t>1/150-200 чел</a:t>
            </a:r>
            <a:r>
              <a:rPr lang="ru-RU" dirty="0" smtClean="0"/>
              <a:t>.</a:t>
            </a:r>
            <a:endParaRPr lang="ru-RU" dirty="0"/>
          </a:p>
        </p:txBody>
      </p:sp>
      <p:grpSp>
        <p:nvGrpSpPr>
          <p:cNvPr id="8" name="Group 9"/>
          <p:cNvGrpSpPr>
            <a:grpSpLocks/>
          </p:cNvGrpSpPr>
          <p:nvPr/>
        </p:nvGrpSpPr>
        <p:grpSpPr bwMode="auto">
          <a:xfrm>
            <a:off x="1731222" y="1247183"/>
            <a:ext cx="381000" cy="381000"/>
            <a:chOff x="2078" y="1680"/>
            <a:chExt cx="1615" cy="1615"/>
          </a:xfrm>
        </p:grpSpPr>
        <p:sp>
          <p:nvSpPr>
            <p:cNvPr id="9" name="Oval 1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0" name="Oval 1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1" name="Oval 1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2" name="Oval 13"/>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3" name="Oval 1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14" name="Oval 15"/>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15" name="Group 16"/>
          <p:cNvGrpSpPr>
            <a:grpSpLocks/>
          </p:cNvGrpSpPr>
          <p:nvPr/>
        </p:nvGrpSpPr>
        <p:grpSpPr bwMode="auto">
          <a:xfrm>
            <a:off x="2351708" y="2058253"/>
            <a:ext cx="381000" cy="381000"/>
            <a:chOff x="2078" y="1680"/>
            <a:chExt cx="1615" cy="1615"/>
          </a:xfrm>
        </p:grpSpPr>
        <p:sp>
          <p:nvSpPr>
            <p:cNvPr id="16" name="Oval 1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7" name="Oval 1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18" name="Oval 1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19" name="Oval 20"/>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0" name="Oval 2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1" name="Oval 22"/>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2" name="Group 23"/>
          <p:cNvGrpSpPr>
            <a:grpSpLocks/>
          </p:cNvGrpSpPr>
          <p:nvPr/>
        </p:nvGrpSpPr>
        <p:grpSpPr bwMode="auto">
          <a:xfrm>
            <a:off x="2883086" y="2846227"/>
            <a:ext cx="381000" cy="381000"/>
            <a:chOff x="2078" y="1680"/>
            <a:chExt cx="1615" cy="1615"/>
          </a:xfrm>
        </p:grpSpPr>
        <p:sp>
          <p:nvSpPr>
            <p:cNvPr id="23"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4"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25"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6"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27"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28"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29" name="Group 30"/>
          <p:cNvGrpSpPr>
            <a:grpSpLocks/>
          </p:cNvGrpSpPr>
          <p:nvPr/>
        </p:nvGrpSpPr>
        <p:grpSpPr bwMode="auto">
          <a:xfrm>
            <a:off x="2841565" y="4295925"/>
            <a:ext cx="381000" cy="381000"/>
            <a:chOff x="2078" y="1680"/>
            <a:chExt cx="1615" cy="1615"/>
          </a:xfrm>
        </p:grpSpPr>
        <p:sp>
          <p:nvSpPr>
            <p:cNvPr id="30" name="Oval 3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1" name="Oval 3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2" name="Oval 3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3" name="Oval 34"/>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34" name="Oval 3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35" name="Oval 36"/>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36" name="Group 37"/>
          <p:cNvGrpSpPr>
            <a:grpSpLocks/>
          </p:cNvGrpSpPr>
          <p:nvPr/>
        </p:nvGrpSpPr>
        <p:grpSpPr bwMode="auto">
          <a:xfrm>
            <a:off x="2466915" y="5037967"/>
            <a:ext cx="355600" cy="381000"/>
            <a:chOff x="2078" y="1680"/>
            <a:chExt cx="1615" cy="1615"/>
          </a:xfrm>
        </p:grpSpPr>
        <p:sp>
          <p:nvSpPr>
            <p:cNvPr id="37"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8"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39"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0"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1"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42"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43" name="AutoShape 6"/>
          <p:cNvSpPr>
            <a:spLocks noChangeArrowheads="1"/>
          </p:cNvSpPr>
          <p:nvPr/>
        </p:nvSpPr>
        <p:spPr bwMode="gray">
          <a:xfrm>
            <a:off x="3198767" y="3499371"/>
            <a:ext cx="5236029"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rgbClr val="B2B2B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dirty="0" smtClean="0"/>
              <a:t>Чаще </a:t>
            </a:r>
            <a:r>
              <a:rPr lang="ru-RU" dirty="0"/>
              <a:t>жители </a:t>
            </a:r>
            <a:r>
              <a:rPr lang="ru-RU" dirty="0" smtClean="0"/>
              <a:t>города</a:t>
            </a:r>
            <a:endParaRPr lang="ru-RU" dirty="0"/>
          </a:p>
        </p:txBody>
      </p:sp>
      <p:grpSp>
        <p:nvGrpSpPr>
          <p:cNvPr id="44" name="Group 23"/>
          <p:cNvGrpSpPr>
            <a:grpSpLocks/>
          </p:cNvGrpSpPr>
          <p:nvPr/>
        </p:nvGrpSpPr>
        <p:grpSpPr bwMode="auto">
          <a:xfrm>
            <a:off x="2893968" y="3575571"/>
            <a:ext cx="381000" cy="381000"/>
            <a:chOff x="2078" y="1680"/>
            <a:chExt cx="1615" cy="1615"/>
          </a:xfrm>
        </p:grpSpPr>
        <p:sp>
          <p:nvSpPr>
            <p:cNvPr id="45" name="Oval 2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6" name="Oval 2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47" name="Oval 2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8" name="Oval 27"/>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49" name="Oval 2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50" name="Oval 29"/>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sp>
        <p:nvSpPr>
          <p:cNvPr id="59" name="AutoShape 4"/>
          <p:cNvSpPr>
            <a:spLocks noChangeArrowheads="1"/>
          </p:cNvSpPr>
          <p:nvPr/>
        </p:nvSpPr>
        <p:spPr bwMode="gray">
          <a:xfrm>
            <a:off x="2351708" y="5794296"/>
            <a:ext cx="5290456" cy="508000"/>
          </a:xfrm>
          <a:prstGeom prst="roundRect">
            <a:avLst>
              <a:gd name="adj" fmla="val 50000"/>
            </a:avLst>
          </a:prstGeom>
          <a:gradFill rotWithShape="1">
            <a:gsLst>
              <a:gs pos="0">
                <a:srgbClr val="B7E7FF">
                  <a:gamma/>
                  <a:tint val="0"/>
                  <a:invGamma/>
                </a:srgbClr>
              </a:gs>
              <a:gs pos="100000">
                <a:srgbClr val="B7E7FF"/>
              </a:gs>
            </a:gsLst>
            <a:lin ang="0" scaled="1"/>
          </a:gradFill>
          <a:ln w="28575" algn="ctr">
            <a:solidFill>
              <a:schemeClr val="tx2"/>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ru-RU" sz="1600" dirty="0"/>
              <a:t>50-60 % всех экстренных хирургических больных</a:t>
            </a:r>
            <a:endParaRPr lang="en-US" sz="1600" b="1" dirty="0"/>
          </a:p>
        </p:txBody>
      </p:sp>
      <p:grpSp>
        <p:nvGrpSpPr>
          <p:cNvPr id="60" name="Group 37"/>
          <p:cNvGrpSpPr>
            <a:grpSpLocks/>
          </p:cNvGrpSpPr>
          <p:nvPr/>
        </p:nvGrpSpPr>
        <p:grpSpPr bwMode="auto">
          <a:xfrm>
            <a:off x="2053258" y="5843509"/>
            <a:ext cx="355600" cy="381000"/>
            <a:chOff x="2078" y="1680"/>
            <a:chExt cx="1615" cy="1615"/>
          </a:xfrm>
        </p:grpSpPr>
        <p:sp>
          <p:nvSpPr>
            <p:cNvPr id="61" name="Oval 3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2" name="Oval 3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en-US"/>
            </a:p>
          </p:txBody>
        </p:sp>
        <p:sp>
          <p:nvSpPr>
            <p:cNvPr id="63" name="Oval 4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4" name="Oval 41"/>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endParaRPr lang="en-US"/>
            </a:p>
          </p:txBody>
        </p:sp>
        <p:sp>
          <p:nvSpPr>
            <p:cNvPr id="65" name="Oval 4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sp>
          <p:nvSpPr>
            <p:cNvPr id="66" name="Oval 43"/>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en-US"/>
            </a:p>
          </p:txBody>
        </p:sp>
      </p:grpSp>
      <p:grpSp>
        <p:nvGrpSpPr>
          <p:cNvPr id="67" name="Group 23"/>
          <p:cNvGrpSpPr>
            <a:grpSpLocks/>
          </p:cNvGrpSpPr>
          <p:nvPr/>
        </p:nvGrpSpPr>
        <p:grpSpPr bwMode="auto">
          <a:xfrm>
            <a:off x="8757350" y="1483083"/>
            <a:ext cx="2841172" cy="1848790"/>
            <a:chOff x="1344" y="1392"/>
            <a:chExt cx="3072" cy="288"/>
          </a:xfrm>
        </p:grpSpPr>
        <p:sp>
          <p:nvSpPr>
            <p:cNvPr id="68" name="Rectangle 13"/>
            <p:cNvSpPr>
              <a:spLocks noChangeArrowheads="1"/>
            </p:cNvSpPr>
            <p:nvPr/>
          </p:nvSpPr>
          <p:spPr bwMode="gray">
            <a:xfrm>
              <a:off x="1680" y="1392"/>
              <a:ext cx="2736" cy="288"/>
            </a:xfrm>
            <a:prstGeom prst="rect">
              <a:avLst/>
            </a:prstGeom>
            <a:gradFill rotWithShape="1">
              <a:gsLst>
                <a:gs pos="0">
                  <a:srgbClr val="68D8F2">
                    <a:gamma/>
                    <a:tint val="36471"/>
                    <a:invGamma/>
                  </a:srgbClr>
                </a:gs>
                <a:gs pos="100000">
                  <a:srgbClr val="68D8F2"/>
                </a:gs>
              </a:gsLst>
              <a:lin ang="0" scaled="1"/>
            </a:gradFill>
            <a:ln>
              <a:noFill/>
            </a:ln>
            <a:effectLst>
              <a:prstShdw prst="shdw17" dist="63500" dir="5400000">
                <a:srgbClr val="68D8F2">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69" name="Rectangle 14"/>
            <p:cNvSpPr>
              <a:spLocks noChangeArrowheads="1"/>
            </p:cNvSpPr>
            <p:nvPr/>
          </p:nvSpPr>
          <p:spPr bwMode="gray">
            <a:xfrm>
              <a:off x="1344" y="1392"/>
              <a:ext cx="384" cy="288"/>
            </a:xfrm>
            <a:prstGeom prst="rect">
              <a:avLst/>
            </a:prstGeom>
            <a:gradFill rotWithShape="1">
              <a:gsLst>
                <a:gs pos="0">
                  <a:srgbClr val="4D98E3">
                    <a:gamma/>
                    <a:shade val="51373"/>
                    <a:invGamma/>
                  </a:srgbClr>
                </a:gs>
                <a:gs pos="50000">
                  <a:srgbClr val="4D98E3"/>
                </a:gs>
                <a:gs pos="100000">
                  <a:srgbClr val="4D98E3">
                    <a:gamma/>
                    <a:shade val="51373"/>
                    <a:invGamma/>
                  </a:srgbClr>
                </a:gs>
              </a:gsLst>
              <a:lin ang="0" scaled="1"/>
            </a:gradFill>
            <a:ln>
              <a:noFill/>
            </a:ln>
            <a:effectLst>
              <a:prstShdw prst="shdw17" dist="63500" dir="5400000">
                <a:srgbClr val="4D98E3">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b="1"/>
                <a:t>1</a:t>
              </a:r>
            </a:p>
          </p:txBody>
        </p:sp>
      </p:grpSp>
      <p:grpSp>
        <p:nvGrpSpPr>
          <p:cNvPr id="70" name="Group 24"/>
          <p:cNvGrpSpPr>
            <a:grpSpLocks/>
          </p:cNvGrpSpPr>
          <p:nvPr/>
        </p:nvGrpSpPr>
        <p:grpSpPr bwMode="auto">
          <a:xfrm>
            <a:off x="8757350" y="4150850"/>
            <a:ext cx="2841172" cy="1844064"/>
            <a:chOff x="1344" y="1872"/>
            <a:chExt cx="3072" cy="288"/>
          </a:xfrm>
        </p:grpSpPr>
        <p:sp>
          <p:nvSpPr>
            <p:cNvPr id="71" name="Rectangle 15"/>
            <p:cNvSpPr>
              <a:spLocks noChangeArrowheads="1"/>
            </p:cNvSpPr>
            <p:nvPr/>
          </p:nvSpPr>
          <p:spPr bwMode="gray">
            <a:xfrm>
              <a:off x="1680" y="1872"/>
              <a:ext cx="2736" cy="288"/>
            </a:xfrm>
            <a:prstGeom prst="rect">
              <a:avLst/>
            </a:prstGeom>
            <a:gradFill rotWithShape="1">
              <a:gsLst>
                <a:gs pos="0">
                  <a:srgbClr val="9EB0FE">
                    <a:gamma/>
                    <a:tint val="36471"/>
                    <a:invGamma/>
                  </a:srgbClr>
                </a:gs>
                <a:gs pos="100000">
                  <a:srgbClr val="9EB0FE"/>
                </a:gs>
              </a:gsLst>
              <a:lin ang="0" scaled="1"/>
            </a:gradFill>
            <a:ln>
              <a:noFill/>
            </a:ln>
            <a:effectLst>
              <a:prstShdw prst="shdw17" dist="63500" dir="5400000">
                <a:srgbClr val="9EB0FE">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endParaRPr lang="en-US"/>
            </a:p>
          </p:txBody>
        </p:sp>
        <p:sp>
          <p:nvSpPr>
            <p:cNvPr id="72" name="Rectangle 16"/>
            <p:cNvSpPr>
              <a:spLocks noChangeArrowheads="1"/>
            </p:cNvSpPr>
            <p:nvPr/>
          </p:nvSpPr>
          <p:spPr bwMode="gray">
            <a:xfrm>
              <a:off x="1344" y="1872"/>
              <a:ext cx="384" cy="288"/>
            </a:xfrm>
            <a:prstGeom prst="rect">
              <a:avLst/>
            </a:prstGeom>
            <a:gradFill rotWithShape="1">
              <a:gsLst>
                <a:gs pos="0">
                  <a:srgbClr val="A971ED">
                    <a:gamma/>
                    <a:shade val="51373"/>
                    <a:invGamma/>
                  </a:srgbClr>
                </a:gs>
                <a:gs pos="50000">
                  <a:srgbClr val="A971ED"/>
                </a:gs>
                <a:gs pos="100000">
                  <a:srgbClr val="A971ED">
                    <a:gamma/>
                    <a:shade val="51373"/>
                    <a:invGamma/>
                  </a:srgbClr>
                </a:gs>
              </a:gsLst>
              <a:lin ang="0" scaled="1"/>
            </a:gradFill>
            <a:ln>
              <a:noFill/>
            </a:ln>
            <a:effectLst>
              <a:prstShdw prst="shdw17" dist="63500" dir="5400000">
                <a:srgbClr val="A971ED">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b="1"/>
                <a:t>2</a:t>
              </a:r>
            </a:p>
          </p:txBody>
        </p:sp>
      </p:grpSp>
      <p:sp>
        <p:nvSpPr>
          <p:cNvPr id="73" name="Rectangle 38"/>
          <p:cNvSpPr>
            <a:spLocks noChangeArrowheads="1"/>
          </p:cNvSpPr>
          <p:nvPr/>
        </p:nvSpPr>
        <p:spPr bwMode="auto">
          <a:xfrm>
            <a:off x="9255477" y="1943599"/>
            <a:ext cx="19556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1600" b="1" dirty="0" smtClean="0"/>
              <a:t>В </a:t>
            </a:r>
            <a:r>
              <a:rPr lang="ru-RU" sz="1600" b="1" dirty="0"/>
              <a:t>последнее время чаще тяжелые формы</a:t>
            </a:r>
            <a:endParaRPr lang="en-US" sz="1600" b="1" dirty="0">
              <a:solidFill>
                <a:srgbClr val="000000"/>
              </a:solidFill>
            </a:endParaRPr>
          </a:p>
        </p:txBody>
      </p:sp>
      <p:sp>
        <p:nvSpPr>
          <p:cNvPr id="74" name="Rectangle 39"/>
          <p:cNvSpPr>
            <a:spLocks noChangeArrowheads="1"/>
          </p:cNvSpPr>
          <p:nvPr/>
        </p:nvSpPr>
        <p:spPr bwMode="auto">
          <a:xfrm>
            <a:off x="9255477" y="4575558"/>
            <a:ext cx="22535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sz="1600" b="1" dirty="0" smtClean="0"/>
              <a:t>В последнее </a:t>
            </a:r>
            <a:r>
              <a:rPr lang="ru-RU" sz="1600" b="1" dirty="0"/>
              <a:t>время летальность не снижается (0,1-0,6 %).</a:t>
            </a:r>
          </a:p>
        </p:txBody>
      </p:sp>
      <p:sp>
        <p:nvSpPr>
          <p:cNvPr id="75" name="TextBox 74"/>
          <p:cNvSpPr txBox="1"/>
          <p:nvPr/>
        </p:nvSpPr>
        <p:spPr>
          <a:xfrm>
            <a:off x="3840632" y="214262"/>
            <a:ext cx="5659955" cy="584775"/>
          </a:xfrm>
          <a:prstGeom prst="rect">
            <a:avLst/>
          </a:prstGeom>
          <a:noFill/>
        </p:spPr>
        <p:txBody>
          <a:bodyPr wrap="square" rtlCol="0">
            <a:spAutoFit/>
          </a:bodyPr>
          <a:lstStyle/>
          <a:p>
            <a:r>
              <a:rPr lang="ru-RU" sz="3200" b="1" dirty="0" smtClean="0">
                <a:solidFill>
                  <a:schemeClr val="tx2">
                    <a:lumMod val="75000"/>
                  </a:schemeClr>
                </a:solidFill>
              </a:rPr>
              <a:t>СТАТИСТИКА</a:t>
            </a:r>
            <a:r>
              <a:rPr lang="ru-RU" dirty="0" smtClean="0">
                <a:solidFill>
                  <a:schemeClr val="tx2">
                    <a:lumMod val="75000"/>
                  </a:schemeClr>
                </a:solidFill>
              </a:rPr>
              <a:t> (по ВОЗ, 2015 г)</a:t>
            </a:r>
            <a:endParaRPr lang="ru-RU" dirty="0">
              <a:solidFill>
                <a:schemeClr val="tx2">
                  <a:lumMod val="75000"/>
                </a:schemeClr>
              </a:solidFill>
            </a:endParaRPr>
          </a:p>
        </p:txBody>
      </p:sp>
    </p:spTree>
    <p:extLst>
      <p:ext uri="{BB962C8B-B14F-4D97-AF65-F5344CB8AC3E}">
        <p14:creationId xmlns:p14="http://schemas.microsoft.com/office/powerpoint/2010/main" val="2407123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140" y="134254"/>
            <a:ext cx="10344745" cy="523220"/>
          </a:xfrm>
          <a:prstGeom prst="rect">
            <a:avLst/>
          </a:prstGeom>
          <a:noFill/>
        </p:spPr>
        <p:txBody>
          <a:bodyPr wrap="square" rtlCol="0">
            <a:spAutoFit/>
          </a:bodyPr>
          <a:lstStyle/>
          <a:p>
            <a:pPr algn="ctr"/>
            <a:r>
              <a:rPr lang="ru-RU" sz="2800" b="1" dirty="0" smtClean="0">
                <a:solidFill>
                  <a:schemeClr val="tx2">
                    <a:lumMod val="75000"/>
                  </a:schemeClr>
                </a:solidFill>
              </a:rPr>
              <a:t>ТЕОРИИ ЭТИОПАТОГЕНЕЗА ОСТРОГО АППЕНДИЦИТА </a:t>
            </a:r>
            <a:endParaRPr lang="ru-RU" sz="2800" dirty="0">
              <a:solidFill>
                <a:schemeClr val="tx2">
                  <a:lumMod val="75000"/>
                </a:schemeClr>
              </a:solidFill>
            </a:endParaRPr>
          </a:p>
        </p:txBody>
      </p:sp>
      <p:sp>
        <p:nvSpPr>
          <p:cNvPr id="3" name="Прямоугольник 2"/>
          <p:cNvSpPr/>
          <p:nvPr/>
        </p:nvSpPr>
        <p:spPr>
          <a:xfrm>
            <a:off x="1863204" y="4942146"/>
            <a:ext cx="3348507" cy="1497495"/>
          </a:xfrm>
          <a:prstGeom prst="rect">
            <a:avLst/>
          </a:prstGeom>
          <a:ln>
            <a:solidFill>
              <a:srgbClr val="D5005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sp>
        <p:nvSpPr>
          <p:cNvPr id="4" name="Прямоугольник 3"/>
          <p:cNvSpPr/>
          <p:nvPr/>
        </p:nvSpPr>
        <p:spPr>
          <a:xfrm>
            <a:off x="2768323" y="5190297"/>
            <a:ext cx="2317336" cy="830997"/>
          </a:xfrm>
          <a:prstGeom prst="rect">
            <a:avLst/>
          </a:prstGeom>
        </p:spPr>
        <p:txBody>
          <a:bodyPr wrap="square">
            <a:spAutoFit/>
          </a:bodyPr>
          <a:lstStyle/>
          <a:p>
            <a:r>
              <a:rPr lang="ru-RU" sz="1600" b="1" dirty="0" err="1"/>
              <a:t>Дьелофуа</a:t>
            </a:r>
            <a:r>
              <a:rPr lang="ru-RU" sz="1600" dirty="0"/>
              <a:t> - застой , перегибы -&gt; нарушение оттока.</a:t>
            </a:r>
          </a:p>
        </p:txBody>
      </p:sp>
      <p:sp>
        <p:nvSpPr>
          <p:cNvPr id="5" name="Прямоугольник 4"/>
          <p:cNvSpPr/>
          <p:nvPr/>
        </p:nvSpPr>
        <p:spPr>
          <a:xfrm>
            <a:off x="1863204" y="3051331"/>
            <a:ext cx="3348507" cy="149749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ru-RU"/>
          </a:p>
        </p:txBody>
      </p:sp>
      <p:sp>
        <p:nvSpPr>
          <p:cNvPr id="6" name="Прямоугольник 5"/>
          <p:cNvSpPr/>
          <p:nvPr/>
        </p:nvSpPr>
        <p:spPr>
          <a:xfrm>
            <a:off x="2783783" y="3343799"/>
            <a:ext cx="2317336" cy="830997"/>
          </a:xfrm>
          <a:prstGeom prst="rect">
            <a:avLst/>
          </a:prstGeom>
        </p:spPr>
        <p:txBody>
          <a:bodyPr wrap="square">
            <a:spAutoFit/>
          </a:bodyPr>
          <a:lstStyle/>
          <a:p>
            <a:r>
              <a:rPr lang="ru-RU" sz="1600" b="1" dirty="0" err="1"/>
              <a:t>Рейндорф</a:t>
            </a:r>
            <a:r>
              <a:rPr lang="ru-RU" sz="1600" dirty="0"/>
              <a:t> - глисты, инородные тела, каловые камни.</a:t>
            </a:r>
          </a:p>
        </p:txBody>
      </p:sp>
      <p:sp>
        <p:nvSpPr>
          <p:cNvPr id="7" name="Прямоугольник 6"/>
          <p:cNvSpPr/>
          <p:nvPr/>
        </p:nvSpPr>
        <p:spPr>
          <a:xfrm>
            <a:off x="1863204" y="1160516"/>
            <a:ext cx="3348507" cy="149749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a:p>
        </p:txBody>
      </p:sp>
      <p:pic>
        <p:nvPicPr>
          <p:cNvPr id="8" name="Рисунок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5773" y="929629"/>
            <a:ext cx="2034862" cy="2009104"/>
          </a:xfrm>
          <a:prstGeom prst="rect">
            <a:avLst/>
          </a:prstGeom>
        </p:spPr>
      </p:pic>
      <p:sp>
        <p:nvSpPr>
          <p:cNvPr id="10" name="Прямоугольник 9"/>
          <p:cNvSpPr/>
          <p:nvPr/>
        </p:nvSpPr>
        <p:spPr>
          <a:xfrm>
            <a:off x="2840505" y="1347550"/>
            <a:ext cx="2317336" cy="1077218"/>
          </a:xfrm>
          <a:prstGeom prst="rect">
            <a:avLst/>
          </a:prstGeom>
        </p:spPr>
        <p:txBody>
          <a:bodyPr wrap="square">
            <a:spAutoFit/>
          </a:bodyPr>
          <a:lstStyle/>
          <a:p>
            <a:r>
              <a:rPr lang="ru-RU" sz="1600" b="1" dirty="0" err="1"/>
              <a:t>Ашофф</a:t>
            </a:r>
            <a:r>
              <a:rPr lang="ru-RU" sz="1600" b="1" dirty="0"/>
              <a:t> </a:t>
            </a:r>
            <a:r>
              <a:rPr lang="ru-RU" sz="1600" dirty="0"/>
              <a:t>- инфекционная (первичный аффект).</a:t>
            </a:r>
          </a:p>
        </p:txBody>
      </p:sp>
      <p:sp>
        <p:nvSpPr>
          <p:cNvPr id="11" name="Прямоугольник 10"/>
          <p:cNvSpPr/>
          <p:nvPr/>
        </p:nvSpPr>
        <p:spPr>
          <a:xfrm>
            <a:off x="6763924" y="1152678"/>
            <a:ext cx="3348507" cy="149749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2" name="Рисунок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773" y="2789578"/>
            <a:ext cx="2034862" cy="2009104"/>
          </a:xfrm>
          <a:prstGeom prst="rect">
            <a:avLst/>
          </a:prstGeom>
        </p:spPr>
      </p:pic>
      <p:pic>
        <p:nvPicPr>
          <p:cNvPr id="13" name="Рисунок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773" y="4680393"/>
            <a:ext cx="2034862" cy="2009104"/>
          </a:xfrm>
          <a:prstGeom prst="rect">
            <a:avLst/>
          </a:prstGeom>
        </p:spPr>
      </p:pic>
      <p:sp>
        <p:nvSpPr>
          <p:cNvPr id="14" name="Прямоугольник 13"/>
          <p:cNvSpPr/>
          <p:nvPr/>
        </p:nvSpPr>
        <p:spPr>
          <a:xfrm>
            <a:off x="6704142" y="3034427"/>
            <a:ext cx="3348507" cy="1497495"/>
          </a:xfrm>
          <a:prstGeom prst="rect">
            <a:avLst/>
          </a:prstGeom>
          <a:ln>
            <a:solidFill>
              <a:srgbClr val="00667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pic>
        <p:nvPicPr>
          <p:cNvPr id="15" name="Рисунок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95000" y="801234"/>
            <a:ext cx="2034862" cy="2009104"/>
          </a:xfrm>
          <a:prstGeom prst="rect">
            <a:avLst/>
          </a:prstGeom>
        </p:spPr>
      </p:pic>
      <p:pic>
        <p:nvPicPr>
          <p:cNvPr id="16" name="Рисунок 1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035217" y="2746907"/>
            <a:ext cx="2034862" cy="2009104"/>
          </a:xfrm>
          <a:prstGeom prst="rect">
            <a:avLst/>
          </a:prstGeom>
        </p:spPr>
      </p:pic>
      <p:sp>
        <p:nvSpPr>
          <p:cNvPr id="17" name="Прямоугольник 16"/>
          <p:cNvSpPr/>
          <p:nvPr/>
        </p:nvSpPr>
        <p:spPr>
          <a:xfrm>
            <a:off x="6911412" y="1373287"/>
            <a:ext cx="2317336" cy="1077218"/>
          </a:xfrm>
          <a:prstGeom prst="rect">
            <a:avLst/>
          </a:prstGeom>
        </p:spPr>
        <p:txBody>
          <a:bodyPr wrap="square">
            <a:spAutoFit/>
          </a:bodyPr>
          <a:lstStyle/>
          <a:p>
            <a:r>
              <a:rPr lang="ru-RU" sz="1600" b="1" dirty="0" err="1"/>
              <a:t>Риккер</a:t>
            </a:r>
            <a:r>
              <a:rPr lang="ru-RU" sz="1600" dirty="0"/>
              <a:t> - ангионевроз (нарушения в сосудах).</a:t>
            </a:r>
          </a:p>
        </p:txBody>
      </p:sp>
      <p:sp>
        <p:nvSpPr>
          <p:cNvPr id="18" name="Прямоугольник 17"/>
          <p:cNvSpPr/>
          <p:nvPr/>
        </p:nvSpPr>
        <p:spPr>
          <a:xfrm>
            <a:off x="6915044" y="3077414"/>
            <a:ext cx="2317336" cy="1384995"/>
          </a:xfrm>
          <a:prstGeom prst="rect">
            <a:avLst/>
          </a:prstGeom>
        </p:spPr>
        <p:txBody>
          <a:bodyPr wrap="square">
            <a:spAutoFit/>
          </a:bodyPr>
          <a:lstStyle/>
          <a:p>
            <a:r>
              <a:rPr lang="ru-RU" sz="1400" b="1" dirty="0"/>
              <a:t>Еланский </a:t>
            </a:r>
            <a:r>
              <a:rPr lang="ru-RU" sz="1400" dirty="0"/>
              <a:t>- </a:t>
            </a:r>
            <a:r>
              <a:rPr lang="ru-RU" sz="1400" dirty="0" err="1"/>
              <a:t>аллургическая</a:t>
            </a:r>
            <a:r>
              <a:rPr lang="ru-RU" sz="1400" dirty="0"/>
              <a:t> теория  (особ.  </a:t>
            </a:r>
            <a:r>
              <a:rPr lang="ru-RU" sz="1400" dirty="0" err="1"/>
              <a:t>белк</a:t>
            </a:r>
            <a:r>
              <a:rPr lang="ru-RU" sz="1400" dirty="0"/>
              <a:t>. пища -&gt; сенсибилизация -&gt; разрешающая доза -&gt; иммунный ответ).</a:t>
            </a:r>
          </a:p>
        </p:txBody>
      </p:sp>
      <p:sp>
        <p:nvSpPr>
          <p:cNvPr id="19" name="TextBox 18"/>
          <p:cNvSpPr txBox="1"/>
          <p:nvPr/>
        </p:nvSpPr>
        <p:spPr>
          <a:xfrm>
            <a:off x="1672538" y="1611016"/>
            <a:ext cx="642257" cy="584775"/>
          </a:xfrm>
          <a:prstGeom prst="rect">
            <a:avLst/>
          </a:prstGeom>
          <a:noFill/>
        </p:spPr>
        <p:txBody>
          <a:bodyPr wrap="square" rtlCol="0">
            <a:spAutoFit/>
          </a:bodyPr>
          <a:lstStyle/>
          <a:p>
            <a:r>
              <a:rPr lang="ru-RU" sz="3200" b="1" dirty="0" smtClean="0">
                <a:solidFill>
                  <a:schemeClr val="tx2">
                    <a:lumMod val="75000"/>
                  </a:schemeClr>
                </a:solidFill>
              </a:rPr>
              <a:t>1</a:t>
            </a:r>
            <a:endParaRPr lang="ru-RU" sz="3200" b="1" dirty="0">
              <a:solidFill>
                <a:schemeClr val="tx2">
                  <a:lumMod val="75000"/>
                </a:schemeClr>
              </a:solidFill>
            </a:endParaRPr>
          </a:p>
        </p:txBody>
      </p:sp>
      <p:sp>
        <p:nvSpPr>
          <p:cNvPr id="20" name="TextBox 19"/>
          <p:cNvSpPr txBox="1"/>
          <p:nvPr/>
        </p:nvSpPr>
        <p:spPr>
          <a:xfrm>
            <a:off x="1643661" y="3458031"/>
            <a:ext cx="642257" cy="584775"/>
          </a:xfrm>
          <a:prstGeom prst="rect">
            <a:avLst/>
          </a:prstGeom>
          <a:noFill/>
        </p:spPr>
        <p:txBody>
          <a:bodyPr wrap="square" rtlCol="0">
            <a:spAutoFit/>
          </a:bodyPr>
          <a:lstStyle/>
          <a:p>
            <a:r>
              <a:rPr lang="ru-RU" sz="3200" b="1" dirty="0">
                <a:solidFill>
                  <a:schemeClr val="tx2">
                    <a:lumMod val="75000"/>
                  </a:schemeClr>
                </a:solidFill>
              </a:rPr>
              <a:t>2</a:t>
            </a:r>
          </a:p>
        </p:txBody>
      </p:sp>
      <p:sp>
        <p:nvSpPr>
          <p:cNvPr id="21" name="TextBox 20"/>
          <p:cNvSpPr txBox="1"/>
          <p:nvPr/>
        </p:nvSpPr>
        <p:spPr>
          <a:xfrm>
            <a:off x="1661483" y="5392469"/>
            <a:ext cx="642257" cy="584775"/>
          </a:xfrm>
          <a:prstGeom prst="rect">
            <a:avLst/>
          </a:prstGeom>
          <a:noFill/>
        </p:spPr>
        <p:txBody>
          <a:bodyPr wrap="square" rtlCol="0">
            <a:spAutoFit/>
          </a:bodyPr>
          <a:lstStyle/>
          <a:p>
            <a:r>
              <a:rPr lang="ru-RU" sz="3200" b="1" dirty="0" smtClean="0">
                <a:solidFill>
                  <a:schemeClr val="tx2">
                    <a:lumMod val="75000"/>
                  </a:schemeClr>
                </a:solidFill>
              </a:rPr>
              <a:t>3</a:t>
            </a:r>
            <a:endParaRPr lang="ru-RU" sz="3200" b="1" dirty="0">
              <a:solidFill>
                <a:schemeClr val="tx2">
                  <a:lumMod val="75000"/>
                </a:schemeClr>
              </a:solidFill>
            </a:endParaRPr>
          </a:p>
        </p:txBody>
      </p:sp>
      <p:sp>
        <p:nvSpPr>
          <p:cNvPr id="22" name="TextBox 21"/>
          <p:cNvSpPr txBox="1"/>
          <p:nvPr/>
        </p:nvSpPr>
        <p:spPr>
          <a:xfrm>
            <a:off x="9903509" y="1515889"/>
            <a:ext cx="642257" cy="584775"/>
          </a:xfrm>
          <a:prstGeom prst="rect">
            <a:avLst/>
          </a:prstGeom>
          <a:noFill/>
        </p:spPr>
        <p:txBody>
          <a:bodyPr wrap="square" rtlCol="0">
            <a:spAutoFit/>
          </a:bodyPr>
          <a:lstStyle/>
          <a:p>
            <a:r>
              <a:rPr lang="ru-RU" sz="3200" b="1" dirty="0" smtClean="0">
                <a:solidFill>
                  <a:schemeClr val="tx2">
                    <a:lumMod val="75000"/>
                  </a:schemeClr>
                </a:solidFill>
              </a:rPr>
              <a:t>4</a:t>
            </a:r>
            <a:endParaRPr lang="ru-RU" sz="3200" b="1" dirty="0">
              <a:solidFill>
                <a:schemeClr val="tx2">
                  <a:lumMod val="75000"/>
                </a:schemeClr>
              </a:solidFill>
            </a:endParaRPr>
          </a:p>
        </p:txBody>
      </p:sp>
      <p:sp>
        <p:nvSpPr>
          <p:cNvPr id="23" name="TextBox 22"/>
          <p:cNvSpPr txBox="1"/>
          <p:nvPr/>
        </p:nvSpPr>
        <p:spPr>
          <a:xfrm>
            <a:off x="9824170" y="3408542"/>
            <a:ext cx="642257" cy="584775"/>
          </a:xfrm>
          <a:prstGeom prst="rect">
            <a:avLst/>
          </a:prstGeom>
          <a:noFill/>
        </p:spPr>
        <p:txBody>
          <a:bodyPr wrap="square" rtlCol="0">
            <a:spAutoFit/>
          </a:bodyPr>
          <a:lstStyle/>
          <a:p>
            <a:r>
              <a:rPr lang="ru-RU" sz="3200" b="1" dirty="0" smtClean="0">
                <a:solidFill>
                  <a:schemeClr val="tx2">
                    <a:lumMod val="75000"/>
                  </a:schemeClr>
                </a:solidFill>
              </a:rPr>
              <a:t>5</a:t>
            </a:r>
            <a:endParaRPr lang="ru-RU" sz="3200" b="1" dirty="0">
              <a:solidFill>
                <a:schemeClr val="tx2">
                  <a:lumMod val="75000"/>
                </a:schemeClr>
              </a:solidFill>
            </a:endParaRPr>
          </a:p>
        </p:txBody>
      </p:sp>
    </p:spTree>
    <p:extLst>
      <p:ext uri="{BB962C8B-B14F-4D97-AF65-F5344CB8AC3E}">
        <p14:creationId xmlns:p14="http://schemas.microsoft.com/office/powerpoint/2010/main" val="379310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003-00Ap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8022" y="1906367"/>
            <a:ext cx="4897438" cy="3886200"/>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003-01App"/>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022" y="1906367"/>
            <a:ext cx="4897438" cy="3886200"/>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5"/>
          <p:cNvSpPr txBox="1">
            <a:spLocks noChangeArrowheads="1"/>
          </p:cNvSpPr>
          <p:nvPr/>
        </p:nvSpPr>
        <p:spPr bwMode="auto">
          <a:xfrm>
            <a:off x="1866448" y="1042768"/>
            <a:ext cx="50784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sz="2400" b="1">
                <a:solidFill>
                  <a:schemeClr val="accent2"/>
                </a:solidFill>
              </a:rPr>
              <a:t>ПОВЕРХНОСТНЫЙ (ПРОСТОЙ)  АППЕНДИЦИТ</a:t>
            </a:r>
          </a:p>
        </p:txBody>
      </p:sp>
      <p:pic>
        <p:nvPicPr>
          <p:cNvPr id="16390" name="Picture 6" descr="003-04Ap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2935" y="1690467"/>
            <a:ext cx="3486150" cy="2325688"/>
          </a:xfrm>
          <a:prstGeom prst="rect">
            <a:avLst/>
          </a:prstGeom>
          <a:noFill/>
          <a:ln w="317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7" descr="003-02App"/>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8022" y="1906367"/>
            <a:ext cx="4897438" cy="3886200"/>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1866448" y="1042768"/>
            <a:ext cx="30972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sz="2400" b="1">
                <a:solidFill>
                  <a:schemeClr val="accent2"/>
                </a:solidFill>
              </a:rPr>
              <a:t>ФЛЕГМОНОЗНЫЙ  АППЕНДИЦИТ</a:t>
            </a:r>
          </a:p>
        </p:txBody>
      </p:sp>
      <p:pic>
        <p:nvPicPr>
          <p:cNvPr id="16393" name="Picture 9" descr="003-05App"/>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14373" y="1690468"/>
            <a:ext cx="3427413" cy="2417763"/>
          </a:xfrm>
          <a:prstGeom prst="rect">
            <a:avLst/>
          </a:prstGeom>
          <a:noFill/>
          <a:ln w="317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003-03App"/>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98022" y="1906368"/>
            <a:ext cx="4897438" cy="3884613"/>
          </a:xfrm>
          <a:prstGeom prst="rect">
            <a:avLst/>
          </a:prstGeom>
          <a:noFill/>
          <a:ln w="31750">
            <a:solidFill>
              <a:srgbClr val="339966"/>
            </a:solidFill>
            <a:miter lim="800000"/>
            <a:headEnd/>
            <a:tailEnd/>
          </a:ln>
          <a:extLst>
            <a:ext uri="{909E8E84-426E-40DD-AFC4-6F175D3DCCD1}">
              <a14:hiddenFill xmlns:a14="http://schemas.microsoft.com/office/drawing/2010/main">
                <a:solidFill>
                  <a:srgbClr val="FFFFFF"/>
                </a:solidFill>
              </a14:hiddenFill>
            </a:ext>
          </a:extLst>
        </p:spPr>
      </p:pic>
      <p:sp>
        <p:nvSpPr>
          <p:cNvPr id="16395" name="Text Box 11"/>
          <p:cNvSpPr txBox="1">
            <a:spLocks noChangeArrowheads="1"/>
          </p:cNvSpPr>
          <p:nvPr/>
        </p:nvSpPr>
        <p:spPr bwMode="auto">
          <a:xfrm>
            <a:off x="1866447" y="1042768"/>
            <a:ext cx="3384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sz="2400" b="1" dirty="0">
                <a:solidFill>
                  <a:schemeClr val="accent2"/>
                </a:solidFill>
              </a:rPr>
              <a:t>ГАНГРЕНОЗНЫЙ  АППЕНДИЦИТ</a:t>
            </a:r>
          </a:p>
        </p:txBody>
      </p:sp>
      <p:pic>
        <p:nvPicPr>
          <p:cNvPr id="16396" name="Picture 12" descr="003-06App"/>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098472" y="1690467"/>
            <a:ext cx="3678238" cy="2387600"/>
          </a:xfrm>
          <a:prstGeom prst="rect">
            <a:avLst/>
          </a:prstGeom>
          <a:noFill/>
          <a:ln w="317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2"/>
          <p:cNvSpPr txBox="1">
            <a:spLocks noChangeArrowheads="1"/>
          </p:cNvSpPr>
          <p:nvPr/>
        </p:nvSpPr>
        <p:spPr>
          <a:xfrm>
            <a:off x="1894114" y="188106"/>
            <a:ext cx="9307286" cy="1252728"/>
          </a:xfrm>
          <a:prstGeom prst="rect">
            <a:avLst/>
          </a:prstGeom>
        </p:spPr>
        <p:txBody>
          <a:bodyPr>
            <a:normAutofit fontScale="975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ru-RU" b="1" dirty="0" smtClean="0">
                <a:solidFill>
                  <a:schemeClr val="tx2">
                    <a:lumMod val="75000"/>
                  </a:schemeClr>
                </a:solidFill>
                <a:latin typeface="+mn-lt"/>
              </a:rPr>
              <a:t>КЛАССИФИКАЦИЯ</a:t>
            </a:r>
            <a:r>
              <a:rPr lang="ru-RU" dirty="0" smtClean="0">
                <a:solidFill>
                  <a:schemeClr val="tx2">
                    <a:lumMod val="75000"/>
                  </a:schemeClr>
                </a:solidFill>
                <a:latin typeface="+mn-lt"/>
              </a:rPr>
              <a:t> </a:t>
            </a:r>
            <a:r>
              <a:rPr lang="ru-RU" sz="2500" dirty="0" smtClean="0">
                <a:solidFill>
                  <a:schemeClr val="tx2">
                    <a:lumMod val="75000"/>
                  </a:schemeClr>
                </a:solidFill>
                <a:latin typeface="+mn-lt"/>
              </a:rPr>
              <a:t>(</a:t>
            </a:r>
            <a:r>
              <a:rPr lang="ru-RU" sz="2500" dirty="0" err="1" smtClean="0">
                <a:solidFill>
                  <a:schemeClr val="tx2">
                    <a:lumMod val="75000"/>
                  </a:schemeClr>
                </a:solidFill>
                <a:latin typeface="+mn-lt"/>
              </a:rPr>
              <a:t>В.И.Колесов</a:t>
            </a:r>
            <a:r>
              <a:rPr lang="ru-RU" sz="2500" dirty="0" smtClean="0">
                <a:solidFill>
                  <a:schemeClr val="tx2">
                    <a:lumMod val="75000"/>
                  </a:schemeClr>
                </a:solidFill>
                <a:latin typeface="+mn-lt"/>
              </a:rPr>
              <a:t>, 1972)</a:t>
            </a:r>
          </a:p>
        </p:txBody>
      </p:sp>
      <p:sp>
        <p:nvSpPr>
          <p:cNvPr id="14" name="Rectangle 3"/>
          <p:cNvSpPr txBox="1">
            <a:spLocks noChangeArrowheads="1"/>
          </p:cNvSpPr>
          <p:nvPr/>
        </p:nvSpPr>
        <p:spPr>
          <a:xfrm>
            <a:off x="7921173" y="1136425"/>
            <a:ext cx="4207328" cy="5486400"/>
          </a:xfrm>
          <a:prstGeom prst="rect">
            <a:avLst/>
          </a:prstGeom>
        </p:spPr>
        <p:txBody>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ctr">
              <a:lnSpc>
                <a:spcPct val="80000"/>
              </a:lnSpc>
              <a:buFont typeface="Wingdings" panose="05000000000000000000" pitchFamily="2" charset="2"/>
              <a:buNone/>
            </a:pPr>
            <a:r>
              <a:rPr lang="ru-RU" sz="2000" b="1" dirty="0" smtClean="0">
                <a:solidFill>
                  <a:schemeClr val="tx2">
                    <a:lumMod val="75000"/>
                  </a:schemeClr>
                </a:solidFill>
              </a:rPr>
              <a:t>Выделяют следующие формы острого аппендицита:</a:t>
            </a:r>
          </a:p>
          <a:p>
            <a:pPr marL="457200" indent="-457200">
              <a:lnSpc>
                <a:spcPct val="80000"/>
              </a:lnSpc>
              <a:buFont typeface="+mj-lt"/>
              <a:buAutoNum type="arabicPeriod"/>
            </a:pPr>
            <a:r>
              <a:rPr lang="ru-RU" sz="1600" b="1" dirty="0"/>
              <a:t>С</a:t>
            </a:r>
            <a:r>
              <a:rPr lang="ru-RU" sz="1600" b="1" dirty="0" smtClean="0"/>
              <a:t>лабо выраженный (аппендикулярная колика);</a:t>
            </a:r>
          </a:p>
          <a:p>
            <a:pPr marL="457200" indent="-457200">
              <a:lnSpc>
                <a:spcPct val="80000"/>
              </a:lnSpc>
              <a:buFont typeface="+mj-lt"/>
              <a:buAutoNum type="arabicPeriod"/>
            </a:pPr>
            <a:r>
              <a:rPr lang="ru-RU" sz="1600" b="1" dirty="0"/>
              <a:t>П</a:t>
            </a:r>
            <a:r>
              <a:rPr lang="ru-RU" sz="1600" b="1" dirty="0" smtClean="0"/>
              <a:t>ростой (поверхностный или катаральный);</a:t>
            </a:r>
          </a:p>
          <a:p>
            <a:pPr marL="457200" indent="-457200">
              <a:lnSpc>
                <a:spcPct val="80000"/>
              </a:lnSpc>
              <a:buFont typeface="+mj-lt"/>
              <a:buAutoNum type="arabicPeriod"/>
            </a:pPr>
            <a:r>
              <a:rPr lang="ru-RU" sz="1600" b="1" dirty="0"/>
              <a:t>Д</a:t>
            </a:r>
            <a:r>
              <a:rPr lang="ru-RU" sz="1600" b="1" dirty="0" smtClean="0"/>
              <a:t>еструктивный: </a:t>
            </a:r>
          </a:p>
          <a:p>
            <a:pPr marL="0" indent="0">
              <a:lnSpc>
                <a:spcPct val="80000"/>
              </a:lnSpc>
              <a:buNone/>
            </a:pPr>
            <a:r>
              <a:rPr lang="ru-RU" sz="1600" dirty="0" smtClean="0"/>
              <a:t>           а) флегмонозный, </a:t>
            </a:r>
          </a:p>
          <a:p>
            <a:pPr marL="0" indent="0">
              <a:lnSpc>
                <a:spcPct val="80000"/>
              </a:lnSpc>
              <a:buNone/>
            </a:pPr>
            <a:r>
              <a:rPr lang="ru-RU" sz="1600" dirty="0" smtClean="0"/>
              <a:t>           б) гангренозный, </a:t>
            </a:r>
          </a:p>
          <a:p>
            <a:pPr marL="0" indent="0">
              <a:lnSpc>
                <a:spcPct val="80000"/>
              </a:lnSpc>
              <a:buNone/>
            </a:pPr>
            <a:r>
              <a:rPr lang="ru-RU" sz="1600" dirty="0" smtClean="0"/>
              <a:t>           в) </a:t>
            </a:r>
            <a:r>
              <a:rPr lang="ru-RU" sz="1600" dirty="0" err="1" smtClean="0"/>
              <a:t>перфоративный</a:t>
            </a:r>
            <a:r>
              <a:rPr lang="ru-RU" sz="1600" dirty="0" smtClean="0"/>
              <a:t>;</a:t>
            </a:r>
          </a:p>
          <a:p>
            <a:pPr marL="0" indent="0">
              <a:lnSpc>
                <a:spcPct val="80000"/>
              </a:lnSpc>
              <a:buNone/>
            </a:pPr>
            <a:r>
              <a:rPr lang="ru-RU" sz="1600" b="1" dirty="0" smtClean="0"/>
              <a:t>4.     Осложненный: </a:t>
            </a:r>
          </a:p>
          <a:p>
            <a:pPr marL="0" indent="0">
              <a:lnSpc>
                <a:spcPct val="80000"/>
              </a:lnSpc>
              <a:buNone/>
            </a:pPr>
            <a:r>
              <a:rPr lang="ru-RU" sz="1600" dirty="0" smtClean="0"/>
              <a:t>      а) аппендикулярный инфильтрат (хорошо отграниченный, прогрессирующий),  </a:t>
            </a:r>
          </a:p>
          <a:p>
            <a:pPr marL="0" indent="0">
              <a:lnSpc>
                <a:spcPct val="80000"/>
              </a:lnSpc>
              <a:buNone/>
            </a:pPr>
            <a:r>
              <a:rPr lang="ru-RU" sz="1600" dirty="0" smtClean="0"/>
              <a:t>      б) аппендикулярный абсцесс, </a:t>
            </a:r>
          </a:p>
          <a:p>
            <a:pPr marL="0" indent="0">
              <a:lnSpc>
                <a:spcPct val="80000"/>
              </a:lnSpc>
              <a:buNone/>
            </a:pPr>
            <a:r>
              <a:rPr lang="ru-RU" sz="1600" dirty="0" smtClean="0"/>
              <a:t>      в) гнойный перитонит, </a:t>
            </a:r>
          </a:p>
          <a:p>
            <a:pPr marL="0" indent="0">
              <a:lnSpc>
                <a:spcPct val="80000"/>
              </a:lnSpc>
              <a:buNone/>
            </a:pPr>
            <a:r>
              <a:rPr lang="ru-RU" sz="1600" dirty="0" smtClean="0"/>
              <a:t>      г) прочие осложнения острого  аппендицита (сепсис, </a:t>
            </a:r>
            <a:r>
              <a:rPr lang="ru-RU" sz="1600" dirty="0" err="1" smtClean="0"/>
              <a:t>пилефлебит</a:t>
            </a:r>
            <a:r>
              <a:rPr lang="ru-RU" sz="1600" dirty="0" smtClean="0"/>
              <a:t> и др.).</a:t>
            </a:r>
          </a:p>
        </p:txBody>
      </p:sp>
    </p:spTree>
    <p:extLst>
      <p:ext uri="{BB962C8B-B14F-4D97-AF65-F5344CB8AC3E}">
        <p14:creationId xmlns:p14="http://schemas.microsoft.com/office/powerpoint/2010/main" val="380564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1000"/>
                                        <p:tgtEl>
                                          <p:spTgt spid="16387"/>
                                        </p:tgtEl>
                                      </p:cBhvr>
                                    </p:animEffect>
                                    <p:anim calcmode="lin" valueType="num">
                                      <p:cBhvr>
                                        <p:cTn id="8" dur="1000" fill="hold"/>
                                        <p:tgtEl>
                                          <p:spTgt spid="16387"/>
                                        </p:tgtEl>
                                        <p:attrNameLst>
                                          <p:attrName>ppt_x</p:attrName>
                                        </p:attrNameLst>
                                      </p:cBhvr>
                                      <p:tavLst>
                                        <p:tav tm="0">
                                          <p:val>
                                            <p:strVal val="#ppt_x"/>
                                          </p:val>
                                        </p:tav>
                                        <p:tav tm="100000">
                                          <p:val>
                                            <p:strVal val="#ppt_x"/>
                                          </p:val>
                                        </p:tav>
                                      </p:tavLst>
                                    </p:anim>
                                    <p:anim calcmode="lin" valueType="num">
                                      <p:cBhvr>
                                        <p:cTn id="9" dur="900" decel="100000" fill="hold"/>
                                        <p:tgtEl>
                                          <p:spTgt spid="1638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wipe(right)">
                                      <p:cBhvr>
                                        <p:cTn id="15" dur="2000"/>
                                        <p:tgtEl>
                                          <p:spTgt spid="16388"/>
                                        </p:tgtEl>
                                      </p:cBhvr>
                                    </p:animEffect>
                                  </p:childTnLst>
                                </p:cTn>
                              </p:par>
                            </p:childTnLst>
                          </p:cTn>
                        </p:par>
                        <p:par>
                          <p:cTn id="16" fill="hold" nodeType="afterGroup">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6389"/>
                                        </p:tgtEl>
                                        <p:attrNameLst>
                                          <p:attrName>style.visibility</p:attrName>
                                        </p:attrNameLst>
                                      </p:cBhvr>
                                      <p:to>
                                        <p:strVal val="visible"/>
                                      </p:to>
                                    </p:set>
                                    <p:animEffect transition="in" filter="wipe(left)">
                                      <p:cBhvr>
                                        <p:cTn id="19" dur="500"/>
                                        <p:tgtEl>
                                          <p:spTgt spid="16389"/>
                                        </p:tgtEl>
                                      </p:cBhvr>
                                    </p:animEffect>
                                  </p:childTnLst>
                                </p:cTn>
                              </p:par>
                            </p:childTnLst>
                          </p:cTn>
                        </p:par>
                        <p:par>
                          <p:cTn id="20" fill="hold" nodeType="afterGroup">
                            <p:stCondLst>
                              <p:cond delay="2500"/>
                            </p:stCondLst>
                            <p:childTnLst>
                              <p:par>
                                <p:cTn id="21" presetID="22" presetClass="entr" presetSubtype="2" fill="hold" nodeType="after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wipe(right)">
                                      <p:cBhvr>
                                        <p:cTn id="23" dur="500"/>
                                        <p:tgtEl>
                                          <p:spTgt spid="1639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xit" presetSubtype="16" fill="hold" grpId="1" nodeType="clickEffect">
                                  <p:stCondLst>
                                    <p:cond delay="0"/>
                                  </p:stCondLst>
                                  <p:childTnLst>
                                    <p:animEffect transition="out" filter="box(in)">
                                      <p:cBhvr>
                                        <p:cTn id="27" dur="500"/>
                                        <p:tgtEl>
                                          <p:spTgt spid="16389"/>
                                        </p:tgtEl>
                                      </p:cBhvr>
                                    </p:animEffect>
                                    <p:set>
                                      <p:cBhvr>
                                        <p:cTn id="28" dur="1" fill="hold">
                                          <p:stCondLst>
                                            <p:cond delay="499"/>
                                          </p:stCondLst>
                                        </p:cTn>
                                        <p:tgtEl>
                                          <p:spTgt spid="16389"/>
                                        </p:tgtEl>
                                        <p:attrNameLst>
                                          <p:attrName>style.visibility</p:attrName>
                                        </p:attrNameLst>
                                      </p:cBhvr>
                                      <p:to>
                                        <p:strVal val="hidden"/>
                                      </p:to>
                                    </p:set>
                                  </p:childTnLst>
                                </p:cTn>
                              </p:par>
                              <p:par>
                                <p:cTn id="29" presetID="2" presetClass="exit" presetSubtype="2" fill="hold" nodeType="withEffect">
                                  <p:stCondLst>
                                    <p:cond delay="0"/>
                                  </p:stCondLst>
                                  <p:childTnLst>
                                    <p:anim calcmode="lin" valueType="num">
                                      <p:cBhvr additive="base">
                                        <p:cTn id="30" dur="500"/>
                                        <p:tgtEl>
                                          <p:spTgt spid="16390"/>
                                        </p:tgtEl>
                                        <p:attrNameLst>
                                          <p:attrName>ppt_x</p:attrName>
                                        </p:attrNameLst>
                                      </p:cBhvr>
                                      <p:tavLst>
                                        <p:tav tm="0">
                                          <p:val>
                                            <p:strVal val="ppt_x"/>
                                          </p:val>
                                        </p:tav>
                                        <p:tav tm="100000">
                                          <p:val>
                                            <p:strVal val="1+ppt_w/2"/>
                                          </p:val>
                                        </p:tav>
                                      </p:tavLst>
                                    </p:anim>
                                    <p:anim calcmode="lin" valueType="num">
                                      <p:cBhvr additive="base">
                                        <p:cTn id="31" dur="500"/>
                                        <p:tgtEl>
                                          <p:spTgt spid="16390"/>
                                        </p:tgtEl>
                                        <p:attrNameLst>
                                          <p:attrName>ppt_y</p:attrName>
                                        </p:attrNameLst>
                                      </p:cBhvr>
                                      <p:tavLst>
                                        <p:tav tm="0">
                                          <p:val>
                                            <p:strVal val="ppt_y"/>
                                          </p:val>
                                        </p:tav>
                                        <p:tav tm="100000">
                                          <p:val>
                                            <p:strVal val="ppt_y"/>
                                          </p:val>
                                        </p:tav>
                                      </p:tavLst>
                                    </p:anim>
                                    <p:set>
                                      <p:cBhvr>
                                        <p:cTn id="32" dur="1" fill="hold">
                                          <p:stCondLst>
                                            <p:cond delay="499"/>
                                          </p:stCondLst>
                                        </p:cTn>
                                        <p:tgtEl>
                                          <p:spTgt spid="16390"/>
                                        </p:tgtEl>
                                        <p:attrNameLst>
                                          <p:attrName>style.visibility</p:attrName>
                                        </p:attrNameLst>
                                      </p:cBhvr>
                                      <p:to>
                                        <p:strVal val="hidden"/>
                                      </p:to>
                                    </p:set>
                                  </p:childTnLst>
                                </p:cTn>
                              </p:par>
                            </p:childTnLst>
                          </p:cTn>
                        </p:par>
                        <p:par>
                          <p:cTn id="33" fill="hold" nodeType="afterGroup">
                            <p:stCondLst>
                              <p:cond delay="500"/>
                            </p:stCondLst>
                            <p:childTnLst>
                              <p:par>
                                <p:cTn id="34" presetID="22" presetClass="entr" presetSubtype="2" fill="hold" nodeType="afterEffect">
                                  <p:stCondLst>
                                    <p:cond delay="0"/>
                                  </p:stCondLst>
                                  <p:childTnLst>
                                    <p:set>
                                      <p:cBhvr>
                                        <p:cTn id="35" dur="1" fill="hold">
                                          <p:stCondLst>
                                            <p:cond delay="0"/>
                                          </p:stCondLst>
                                        </p:cTn>
                                        <p:tgtEl>
                                          <p:spTgt spid="16391"/>
                                        </p:tgtEl>
                                        <p:attrNameLst>
                                          <p:attrName>style.visibility</p:attrName>
                                        </p:attrNameLst>
                                      </p:cBhvr>
                                      <p:to>
                                        <p:strVal val="visible"/>
                                      </p:to>
                                    </p:set>
                                    <p:animEffect transition="in" filter="wipe(right)">
                                      <p:cBhvr>
                                        <p:cTn id="36" dur="2000"/>
                                        <p:tgtEl>
                                          <p:spTgt spid="16391"/>
                                        </p:tgtEl>
                                      </p:cBhvr>
                                    </p:animEffect>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6392"/>
                                        </p:tgtEl>
                                        <p:attrNameLst>
                                          <p:attrName>style.visibility</p:attrName>
                                        </p:attrNameLst>
                                      </p:cBhvr>
                                      <p:to>
                                        <p:strVal val="visible"/>
                                      </p:to>
                                    </p:set>
                                    <p:animEffect transition="in" filter="wipe(left)">
                                      <p:cBhvr>
                                        <p:cTn id="40" dur="500"/>
                                        <p:tgtEl>
                                          <p:spTgt spid="16392"/>
                                        </p:tgtEl>
                                      </p:cBhvr>
                                    </p:animEffect>
                                  </p:childTnLst>
                                </p:cTn>
                              </p:par>
                            </p:childTnLst>
                          </p:cTn>
                        </p:par>
                        <p:par>
                          <p:cTn id="41" fill="hold" nodeType="afterGroup">
                            <p:stCondLst>
                              <p:cond delay="3000"/>
                            </p:stCondLst>
                            <p:childTnLst>
                              <p:par>
                                <p:cTn id="42" presetID="22" presetClass="entr" presetSubtype="2" fill="hold" nodeType="afterEffect">
                                  <p:stCondLst>
                                    <p:cond delay="0"/>
                                  </p:stCondLst>
                                  <p:childTnLst>
                                    <p:set>
                                      <p:cBhvr>
                                        <p:cTn id="43" dur="1" fill="hold">
                                          <p:stCondLst>
                                            <p:cond delay="0"/>
                                          </p:stCondLst>
                                        </p:cTn>
                                        <p:tgtEl>
                                          <p:spTgt spid="16393"/>
                                        </p:tgtEl>
                                        <p:attrNameLst>
                                          <p:attrName>style.visibility</p:attrName>
                                        </p:attrNameLst>
                                      </p:cBhvr>
                                      <p:to>
                                        <p:strVal val="visible"/>
                                      </p:to>
                                    </p:set>
                                    <p:animEffect transition="in" filter="wipe(right)">
                                      <p:cBhvr>
                                        <p:cTn id="44" dur="500"/>
                                        <p:tgtEl>
                                          <p:spTgt spid="1639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xit" presetSubtype="16" fill="hold" grpId="1" nodeType="clickEffect">
                                  <p:stCondLst>
                                    <p:cond delay="0"/>
                                  </p:stCondLst>
                                  <p:childTnLst>
                                    <p:animEffect transition="out" filter="box(in)">
                                      <p:cBhvr>
                                        <p:cTn id="48" dur="500"/>
                                        <p:tgtEl>
                                          <p:spTgt spid="16392"/>
                                        </p:tgtEl>
                                      </p:cBhvr>
                                    </p:animEffect>
                                    <p:set>
                                      <p:cBhvr>
                                        <p:cTn id="49" dur="1" fill="hold">
                                          <p:stCondLst>
                                            <p:cond delay="499"/>
                                          </p:stCondLst>
                                        </p:cTn>
                                        <p:tgtEl>
                                          <p:spTgt spid="16392"/>
                                        </p:tgtEl>
                                        <p:attrNameLst>
                                          <p:attrName>style.visibility</p:attrName>
                                        </p:attrNameLst>
                                      </p:cBhvr>
                                      <p:to>
                                        <p:strVal val="hidden"/>
                                      </p:to>
                                    </p:set>
                                  </p:childTnLst>
                                </p:cTn>
                              </p:par>
                              <p:par>
                                <p:cTn id="50" presetID="2" presetClass="exit" presetSubtype="2" fill="hold" nodeType="withEffect">
                                  <p:stCondLst>
                                    <p:cond delay="0"/>
                                  </p:stCondLst>
                                  <p:childTnLst>
                                    <p:anim calcmode="lin" valueType="num">
                                      <p:cBhvr additive="base">
                                        <p:cTn id="51" dur="500"/>
                                        <p:tgtEl>
                                          <p:spTgt spid="16393"/>
                                        </p:tgtEl>
                                        <p:attrNameLst>
                                          <p:attrName>ppt_x</p:attrName>
                                        </p:attrNameLst>
                                      </p:cBhvr>
                                      <p:tavLst>
                                        <p:tav tm="0">
                                          <p:val>
                                            <p:strVal val="ppt_x"/>
                                          </p:val>
                                        </p:tav>
                                        <p:tav tm="100000">
                                          <p:val>
                                            <p:strVal val="1+ppt_w/2"/>
                                          </p:val>
                                        </p:tav>
                                      </p:tavLst>
                                    </p:anim>
                                    <p:anim calcmode="lin" valueType="num">
                                      <p:cBhvr additive="base">
                                        <p:cTn id="52" dur="500"/>
                                        <p:tgtEl>
                                          <p:spTgt spid="16393"/>
                                        </p:tgtEl>
                                        <p:attrNameLst>
                                          <p:attrName>ppt_y</p:attrName>
                                        </p:attrNameLst>
                                      </p:cBhvr>
                                      <p:tavLst>
                                        <p:tav tm="0">
                                          <p:val>
                                            <p:strVal val="ppt_y"/>
                                          </p:val>
                                        </p:tav>
                                        <p:tav tm="100000">
                                          <p:val>
                                            <p:strVal val="ppt_y"/>
                                          </p:val>
                                        </p:tav>
                                      </p:tavLst>
                                    </p:anim>
                                    <p:set>
                                      <p:cBhvr>
                                        <p:cTn id="53" dur="1" fill="hold">
                                          <p:stCondLst>
                                            <p:cond delay="499"/>
                                          </p:stCondLst>
                                        </p:cTn>
                                        <p:tgtEl>
                                          <p:spTgt spid="16393"/>
                                        </p:tgtEl>
                                        <p:attrNameLst>
                                          <p:attrName>style.visibility</p:attrName>
                                        </p:attrNameLst>
                                      </p:cBhvr>
                                      <p:to>
                                        <p:strVal val="hidden"/>
                                      </p:to>
                                    </p:set>
                                  </p:childTnLst>
                                </p:cTn>
                              </p:par>
                            </p:childTnLst>
                          </p:cTn>
                        </p:par>
                        <p:par>
                          <p:cTn id="54" fill="hold" nodeType="afterGroup">
                            <p:stCondLst>
                              <p:cond delay="500"/>
                            </p:stCondLst>
                            <p:childTnLst>
                              <p:par>
                                <p:cTn id="55" presetID="22" presetClass="entr" presetSubtype="2" fill="hold" nodeType="afterEffect">
                                  <p:stCondLst>
                                    <p:cond delay="0"/>
                                  </p:stCondLst>
                                  <p:childTnLst>
                                    <p:set>
                                      <p:cBhvr>
                                        <p:cTn id="56" dur="1" fill="hold">
                                          <p:stCondLst>
                                            <p:cond delay="0"/>
                                          </p:stCondLst>
                                        </p:cTn>
                                        <p:tgtEl>
                                          <p:spTgt spid="16394"/>
                                        </p:tgtEl>
                                        <p:attrNameLst>
                                          <p:attrName>style.visibility</p:attrName>
                                        </p:attrNameLst>
                                      </p:cBhvr>
                                      <p:to>
                                        <p:strVal val="visible"/>
                                      </p:to>
                                    </p:set>
                                    <p:animEffect transition="in" filter="wipe(right)">
                                      <p:cBhvr>
                                        <p:cTn id="57" dur="2000"/>
                                        <p:tgtEl>
                                          <p:spTgt spid="16394"/>
                                        </p:tgtEl>
                                      </p:cBhvr>
                                    </p:animEffect>
                                  </p:childTnLst>
                                </p:cTn>
                              </p:par>
                            </p:childTnLst>
                          </p:cTn>
                        </p:par>
                        <p:par>
                          <p:cTn id="58" fill="hold" nodeType="afterGroup">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16395"/>
                                        </p:tgtEl>
                                        <p:attrNameLst>
                                          <p:attrName>style.visibility</p:attrName>
                                        </p:attrNameLst>
                                      </p:cBhvr>
                                      <p:to>
                                        <p:strVal val="visible"/>
                                      </p:to>
                                    </p:set>
                                    <p:animEffect transition="in" filter="wipe(left)">
                                      <p:cBhvr>
                                        <p:cTn id="61" dur="500"/>
                                        <p:tgtEl>
                                          <p:spTgt spid="16395"/>
                                        </p:tgtEl>
                                      </p:cBhvr>
                                    </p:animEffect>
                                  </p:childTnLst>
                                </p:cTn>
                              </p:par>
                            </p:childTnLst>
                          </p:cTn>
                        </p:par>
                        <p:par>
                          <p:cTn id="62" fill="hold" nodeType="afterGroup">
                            <p:stCondLst>
                              <p:cond delay="3000"/>
                            </p:stCondLst>
                            <p:childTnLst>
                              <p:par>
                                <p:cTn id="63" presetID="22" presetClass="entr" presetSubtype="2" fill="hold" nodeType="afterEffect">
                                  <p:stCondLst>
                                    <p:cond delay="0"/>
                                  </p:stCondLst>
                                  <p:childTnLst>
                                    <p:set>
                                      <p:cBhvr>
                                        <p:cTn id="64" dur="1" fill="hold">
                                          <p:stCondLst>
                                            <p:cond delay="0"/>
                                          </p:stCondLst>
                                        </p:cTn>
                                        <p:tgtEl>
                                          <p:spTgt spid="16396"/>
                                        </p:tgtEl>
                                        <p:attrNameLst>
                                          <p:attrName>style.visibility</p:attrName>
                                        </p:attrNameLst>
                                      </p:cBhvr>
                                      <p:to>
                                        <p:strVal val="visible"/>
                                      </p:to>
                                    </p:set>
                                    <p:animEffect transition="in" filter="wipe(right)">
                                      <p:cBhvr>
                                        <p:cTn id="65" dur="500"/>
                                        <p:tgtEl>
                                          <p:spTgt spid="16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89" grpId="1"/>
      <p:bldP spid="16392" grpId="0"/>
      <p:bldP spid="16392" grpId="1"/>
      <p:bldP spid="163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5886" y="2958069"/>
            <a:ext cx="5442857" cy="271338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ru-RU" sz="2000" b="1" dirty="0"/>
              <a:t>Варианты положения червеобразного отростка по отношению к слепой кишке:</a:t>
            </a:r>
            <a:endParaRPr lang="ru-RU" sz="2000" b="1" dirty="0" smtClean="0"/>
          </a:p>
          <a:p>
            <a:endParaRPr lang="ru-RU" b="1" dirty="0"/>
          </a:p>
          <a:p>
            <a:pPr marL="342900" indent="-342900">
              <a:buAutoNum type="arabicPeriod"/>
            </a:pPr>
            <a:r>
              <a:rPr lang="ru-RU" dirty="0" err="1" smtClean="0"/>
              <a:t>Ретроцекальное</a:t>
            </a:r>
            <a:r>
              <a:rPr lang="ru-RU" dirty="0" smtClean="0"/>
              <a:t> 	(50-60</a:t>
            </a:r>
            <a:r>
              <a:rPr lang="ru-RU" dirty="0"/>
              <a:t>%);                         </a:t>
            </a:r>
            <a:endParaRPr lang="ru-RU" dirty="0" smtClean="0"/>
          </a:p>
          <a:p>
            <a:pPr marL="342900" indent="-342900">
              <a:buAutoNum type="arabicPeriod"/>
            </a:pPr>
            <a:r>
              <a:rPr lang="ru-RU" dirty="0"/>
              <a:t>Низкое или тазовое </a:t>
            </a:r>
            <a:r>
              <a:rPr lang="ru-RU" dirty="0" smtClean="0"/>
              <a:t>	(15-20%);  </a:t>
            </a:r>
          </a:p>
          <a:p>
            <a:pPr marL="342900" indent="-342900">
              <a:buAutoNum type="arabicPeriod"/>
            </a:pPr>
            <a:r>
              <a:rPr lang="ru-RU" dirty="0" smtClean="0"/>
              <a:t>Медиальное 	(8-10%);</a:t>
            </a:r>
          </a:p>
          <a:p>
            <a:pPr marL="342900" indent="-342900">
              <a:buAutoNum type="arabicPeriod"/>
            </a:pPr>
            <a:r>
              <a:rPr lang="ru-RU" dirty="0" err="1"/>
              <a:t>П</a:t>
            </a:r>
            <a:r>
              <a:rPr lang="ru-RU" dirty="0" err="1" smtClean="0"/>
              <a:t>одпеченочное</a:t>
            </a:r>
            <a:r>
              <a:rPr lang="ru-RU" dirty="0" smtClean="0"/>
              <a:t> 	(2-5%);</a:t>
            </a:r>
          </a:p>
          <a:p>
            <a:pPr marL="342900" indent="-342900">
              <a:buAutoNum type="arabicPeriod"/>
            </a:pPr>
            <a:r>
              <a:rPr lang="ru-RU" dirty="0" smtClean="0"/>
              <a:t>Левостороннее 	(редко).</a:t>
            </a:r>
          </a:p>
        </p:txBody>
      </p:sp>
      <p:sp>
        <p:nvSpPr>
          <p:cNvPr id="4" name="TextBox 3"/>
          <p:cNvSpPr txBox="1"/>
          <p:nvPr/>
        </p:nvSpPr>
        <p:spPr>
          <a:xfrm>
            <a:off x="1458687" y="337457"/>
            <a:ext cx="9296400" cy="523220"/>
          </a:xfrm>
          <a:prstGeom prst="rect">
            <a:avLst/>
          </a:prstGeom>
          <a:noFill/>
        </p:spPr>
        <p:txBody>
          <a:bodyPr wrap="square" rtlCol="0">
            <a:spAutoFit/>
          </a:bodyPr>
          <a:lstStyle/>
          <a:p>
            <a:pPr algn="ctr"/>
            <a:r>
              <a:rPr lang="ru-RU" sz="2800" b="1" dirty="0" smtClean="0">
                <a:solidFill>
                  <a:schemeClr val="tx2">
                    <a:lumMod val="75000"/>
                  </a:schemeClr>
                </a:solidFill>
              </a:rPr>
              <a:t>АТИПИЧНЫЕ ФОРМЫ ОСТРОГО АППЕНДИЦИТА</a:t>
            </a:r>
            <a:endParaRPr lang="ru-RU" sz="2800" b="1" dirty="0">
              <a:solidFill>
                <a:schemeClr val="tx2">
                  <a:lumMod val="75000"/>
                </a:schemeClr>
              </a:solidFill>
            </a:endParaRPr>
          </a:p>
        </p:txBody>
      </p:sp>
      <p:pic>
        <p:nvPicPr>
          <p:cNvPr id="5" name="Рисунок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21972" y="2604309"/>
            <a:ext cx="3589164" cy="3818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752602" y="952295"/>
            <a:ext cx="9154885" cy="1323439"/>
          </a:xfrm>
          <a:prstGeom prst="rect">
            <a:avLst/>
          </a:prstGeom>
          <a:noFill/>
        </p:spPr>
        <p:txBody>
          <a:bodyPr wrap="square" rtlCol="0">
            <a:spAutoFit/>
          </a:bodyPr>
          <a:lstStyle/>
          <a:p>
            <a:r>
              <a:rPr lang="ru-RU" sz="1600" dirty="0"/>
              <a:t>Атипичные формы развития острого аппендицита встречаются у </a:t>
            </a:r>
            <a:r>
              <a:rPr lang="ru-RU" sz="1600" dirty="0" smtClean="0"/>
              <a:t>20</a:t>
            </a:r>
            <a:r>
              <a:rPr lang="en-US" sz="1600" dirty="0" smtClean="0"/>
              <a:t>-</a:t>
            </a:r>
            <a:r>
              <a:rPr lang="ru-RU" sz="1600" dirty="0" smtClean="0"/>
              <a:t>30</a:t>
            </a:r>
            <a:r>
              <a:rPr lang="ru-RU" sz="1600" dirty="0"/>
              <a:t>% больных. </a:t>
            </a:r>
            <a:r>
              <a:rPr lang="ru-RU" sz="1600" dirty="0" err="1"/>
              <a:t>Атипизм</a:t>
            </a:r>
            <a:r>
              <a:rPr lang="ru-RU" sz="1600" dirty="0"/>
              <a:t> клинической картины объясняют многообразием вариантов рас­положения червеобразного отростка в животе, а также возрастными и фи­зиологическими вариантами индивидуальной реактивности организма, на­личием или отсутствием признаков системной реакции организма на воспа­ление. </a:t>
            </a:r>
          </a:p>
        </p:txBody>
      </p:sp>
    </p:spTree>
    <p:extLst>
      <p:ext uri="{BB962C8B-B14F-4D97-AF65-F5344CB8AC3E}">
        <p14:creationId xmlns:p14="http://schemas.microsoft.com/office/powerpoint/2010/main" val="92999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47257" y="134035"/>
            <a:ext cx="7489372" cy="584775"/>
          </a:xfrm>
          <a:prstGeom prst="rect">
            <a:avLst/>
          </a:prstGeom>
          <a:noFill/>
        </p:spPr>
        <p:txBody>
          <a:bodyPr wrap="square" rtlCol="0">
            <a:spAutoFit/>
          </a:bodyPr>
          <a:lstStyle/>
          <a:p>
            <a:pPr algn="ctr"/>
            <a:r>
              <a:rPr lang="ru-RU" sz="3200" b="1" dirty="0" smtClean="0">
                <a:solidFill>
                  <a:schemeClr val="tx2">
                    <a:lumMod val="75000"/>
                  </a:schemeClr>
                </a:solidFill>
              </a:rPr>
              <a:t>КЛИНИКА ОСТРОГО АППЕНДИЦИТА</a:t>
            </a:r>
            <a:endParaRPr lang="ru-RU" sz="3200" b="1" dirty="0">
              <a:solidFill>
                <a:schemeClr val="tx2">
                  <a:lumMod val="75000"/>
                </a:schemeClr>
              </a:solidFill>
            </a:endParaRPr>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603376" y="487295"/>
            <a:ext cx="6521824" cy="65218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484704" y="2002776"/>
            <a:ext cx="2379584" cy="338554"/>
          </a:xfrm>
          <a:prstGeom prst="rect">
            <a:avLst/>
          </a:prstGeom>
        </p:spPr>
        <p:txBody>
          <a:bodyPr wrap="square">
            <a:spAutoFit/>
          </a:bodyPr>
          <a:lstStyle/>
          <a:p>
            <a:pPr algn="ctr"/>
            <a:r>
              <a:rPr lang="ru-RU" sz="1600" b="1" i="1" dirty="0">
                <a:solidFill>
                  <a:schemeClr val="bg1"/>
                </a:solidFill>
              </a:rPr>
              <a:t>Болевой </a:t>
            </a:r>
            <a:r>
              <a:rPr lang="ru-RU" sz="1600" b="1" i="1" dirty="0" smtClean="0">
                <a:solidFill>
                  <a:schemeClr val="bg1"/>
                </a:solidFill>
              </a:rPr>
              <a:t>синдром</a:t>
            </a:r>
            <a:endParaRPr lang="ru-RU" sz="1600" dirty="0">
              <a:solidFill>
                <a:schemeClr val="bg1"/>
              </a:solidFill>
            </a:endParaRPr>
          </a:p>
        </p:txBody>
      </p:sp>
      <p:sp>
        <p:nvSpPr>
          <p:cNvPr id="5" name="Прямоугольник 4"/>
          <p:cNvSpPr/>
          <p:nvPr/>
        </p:nvSpPr>
        <p:spPr>
          <a:xfrm>
            <a:off x="5295636" y="4012524"/>
            <a:ext cx="2379584" cy="338554"/>
          </a:xfrm>
          <a:prstGeom prst="rect">
            <a:avLst/>
          </a:prstGeom>
        </p:spPr>
        <p:txBody>
          <a:bodyPr wrap="square">
            <a:spAutoFit/>
          </a:bodyPr>
          <a:lstStyle/>
          <a:p>
            <a:pPr algn="ctr"/>
            <a:r>
              <a:rPr lang="ru-RU" sz="1600" b="1" i="1" dirty="0"/>
              <a:t>Воспалительный</a:t>
            </a:r>
            <a:endParaRPr lang="ru-RU" sz="1600" dirty="0">
              <a:solidFill>
                <a:schemeClr val="bg1"/>
              </a:solidFill>
            </a:endParaRPr>
          </a:p>
        </p:txBody>
      </p:sp>
      <p:sp>
        <p:nvSpPr>
          <p:cNvPr id="6" name="Прямоугольник 5"/>
          <p:cNvSpPr/>
          <p:nvPr/>
        </p:nvSpPr>
        <p:spPr>
          <a:xfrm>
            <a:off x="5295636" y="4970467"/>
            <a:ext cx="2379584" cy="338554"/>
          </a:xfrm>
          <a:prstGeom prst="rect">
            <a:avLst/>
          </a:prstGeom>
        </p:spPr>
        <p:txBody>
          <a:bodyPr wrap="square">
            <a:spAutoFit/>
          </a:bodyPr>
          <a:lstStyle/>
          <a:p>
            <a:pPr algn="ctr"/>
            <a:r>
              <a:rPr lang="ru-RU" sz="1600" b="1" i="1" dirty="0" err="1" smtClean="0"/>
              <a:t>Диспептический</a:t>
            </a:r>
            <a:r>
              <a:rPr lang="ru-RU" sz="1600" b="1" i="1" dirty="0" smtClean="0"/>
              <a:t> </a:t>
            </a:r>
            <a:endParaRPr lang="ru-RU" sz="1600" dirty="0">
              <a:solidFill>
                <a:schemeClr val="bg1"/>
              </a:solidFill>
            </a:endParaRPr>
          </a:p>
        </p:txBody>
      </p:sp>
      <p:sp>
        <p:nvSpPr>
          <p:cNvPr id="7" name="Прямоугольник 6"/>
          <p:cNvSpPr/>
          <p:nvPr/>
        </p:nvSpPr>
        <p:spPr>
          <a:xfrm>
            <a:off x="5328645" y="2968778"/>
            <a:ext cx="2379584" cy="338554"/>
          </a:xfrm>
          <a:prstGeom prst="rect">
            <a:avLst/>
          </a:prstGeom>
        </p:spPr>
        <p:txBody>
          <a:bodyPr wrap="square">
            <a:spAutoFit/>
          </a:bodyPr>
          <a:lstStyle/>
          <a:p>
            <a:pPr algn="ctr"/>
            <a:r>
              <a:rPr lang="ru-RU" sz="1600" b="1" i="1" dirty="0" err="1">
                <a:solidFill>
                  <a:schemeClr val="bg1"/>
                </a:solidFill>
              </a:rPr>
              <a:t>Перитонеальный</a:t>
            </a:r>
            <a:endParaRPr lang="ru-RU" sz="1600" dirty="0">
              <a:solidFill>
                <a:schemeClr val="bg1"/>
              </a:solidFill>
            </a:endParaRPr>
          </a:p>
        </p:txBody>
      </p:sp>
      <p:pic>
        <p:nvPicPr>
          <p:cNvPr id="13" name="Рисунок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32631" y="914068"/>
            <a:ext cx="1752167" cy="1762145"/>
          </a:xfrm>
          <a:prstGeom prst="rect">
            <a:avLst/>
          </a:prstGeom>
        </p:spPr>
      </p:pic>
      <p:pic>
        <p:nvPicPr>
          <p:cNvPr id="14" name="Рисунок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517" y="2126521"/>
            <a:ext cx="1997815" cy="1496433"/>
          </a:xfrm>
          <a:prstGeom prst="rect">
            <a:avLst/>
          </a:prstGeom>
        </p:spPr>
      </p:pic>
      <p:pic>
        <p:nvPicPr>
          <p:cNvPr id="15" name="Рисунок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5641" y="3787445"/>
            <a:ext cx="1997815" cy="1384965"/>
          </a:xfrm>
          <a:prstGeom prst="rect">
            <a:avLst/>
          </a:prstGeom>
        </p:spPr>
      </p:pic>
      <p:pic>
        <p:nvPicPr>
          <p:cNvPr id="16" name="Рисунок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2631" y="4970467"/>
            <a:ext cx="1670745" cy="1693554"/>
          </a:xfrm>
          <a:prstGeom prst="rect">
            <a:avLst/>
          </a:prstGeom>
        </p:spPr>
      </p:pic>
    </p:spTree>
    <p:extLst>
      <p:ext uri="{BB962C8B-B14F-4D97-AF65-F5344CB8AC3E}">
        <p14:creationId xmlns:p14="http://schemas.microsoft.com/office/powerpoint/2010/main" val="1665329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211TGp_connection_dark">
  <a:themeElements>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fontScheme name="211TGp_connection_dark">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11TGp_connection_dark 1">
        <a:dk1>
          <a:srgbClr val="969696"/>
        </a:dk1>
        <a:lt1>
          <a:srgbClr val="FFFFFF"/>
        </a:lt1>
        <a:dk2>
          <a:srgbClr val="023888"/>
        </a:dk2>
        <a:lt2>
          <a:srgbClr val="85D9F7"/>
        </a:lt2>
        <a:accent1>
          <a:srgbClr val="5AB14B"/>
        </a:accent1>
        <a:accent2>
          <a:srgbClr val="2F7ADF"/>
        </a:accent2>
        <a:accent3>
          <a:srgbClr val="AAAEC3"/>
        </a:accent3>
        <a:accent4>
          <a:srgbClr val="DADADA"/>
        </a:accent4>
        <a:accent5>
          <a:srgbClr val="B5D5B1"/>
        </a:accent5>
        <a:accent6>
          <a:srgbClr val="2A6ECA"/>
        </a:accent6>
        <a:hlink>
          <a:srgbClr val="8793ED"/>
        </a:hlink>
        <a:folHlink>
          <a:srgbClr val="EBA22B"/>
        </a:folHlink>
      </a:clrScheme>
      <a:clrMap bg1="dk2" tx1="lt1" bg2="dk1" tx2="lt2" accent1="accent1" accent2="accent2" accent3="accent3" accent4="accent4" accent5="accent5" accent6="accent6" hlink="hlink" folHlink="folHlink"/>
    </a:extraClrScheme>
    <a:extraClrScheme>
      <a:clrScheme name="211TGp_connection_dark 2">
        <a:dk1>
          <a:srgbClr val="969696"/>
        </a:dk1>
        <a:lt1>
          <a:srgbClr val="FFFFFF"/>
        </a:lt1>
        <a:dk2>
          <a:srgbClr val="3F1F53"/>
        </a:dk2>
        <a:lt2>
          <a:srgbClr val="F3CC9D"/>
        </a:lt2>
        <a:accent1>
          <a:srgbClr val="557FE7"/>
        </a:accent1>
        <a:accent2>
          <a:srgbClr val="EB6363"/>
        </a:accent2>
        <a:accent3>
          <a:srgbClr val="AFABB3"/>
        </a:accent3>
        <a:accent4>
          <a:srgbClr val="DADADA"/>
        </a:accent4>
        <a:accent5>
          <a:srgbClr val="B4C0F1"/>
        </a:accent5>
        <a:accent6>
          <a:srgbClr val="D55959"/>
        </a:accent6>
        <a:hlink>
          <a:srgbClr val="9351C9"/>
        </a:hlink>
        <a:folHlink>
          <a:srgbClr val="28C4C8"/>
        </a:folHlink>
      </a:clrScheme>
      <a:clrMap bg1="dk2" tx1="lt1" bg2="dk1" tx2="lt2" accent1="accent1" accent2="accent2" accent3="accent3" accent4="accent4" accent5="accent5" accent6="accent6" hlink="hlink" folHlink="folHlink"/>
    </a:extraClrScheme>
    <a:extraClrScheme>
      <a:clrScheme name="211TGp_connection_dark 3">
        <a:dk1>
          <a:srgbClr val="969696"/>
        </a:dk1>
        <a:lt1>
          <a:srgbClr val="FFFFFF"/>
        </a:lt1>
        <a:dk2>
          <a:srgbClr val="005E5C"/>
        </a:dk2>
        <a:lt2>
          <a:srgbClr val="DAEEA2"/>
        </a:lt2>
        <a:accent1>
          <a:srgbClr val="238FD9"/>
        </a:accent1>
        <a:accent2>
          <a:srgbClr val="43A98E"/>
        </a:accent2>
        <a:accent3>
          <a:srgbClr val="AAB6B5"/>
        </a:accent3>
        <a:accent4>
          <a:srgbClr val="DADADA"/>
        </a:accent4>
        <a:accent5>
          <a:srgbClr val="ACC6E9"/>
        </a:accent5>
        <a:accent6>
          <a:srgbClr val="3C9980"/>
        </a:accent6>
        <a:hlink>
          <a:srgbClr val="98C385"/>
        </a:hlink>
        <a:folHlink>
          <a:srgbClr val="D0AA2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2512</Words>
  <Application>Microsoft Office PowerPoint</Application>
  <PresentationFormat>Широкоэкранный</PresentationFormat>
  <Paragraphs>351</Paragraphs>
  <Slides>46</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46</vt:i4>
      </vt:variant>
    </vt:vector>
  </HeadingPairs>
  <TitlesOfParts>
    <vt:vector size="57" baseType="lpstr">
      <vt:lpstr>arial</vt:lpstr>
      <vt:lpstr>arial</vt:lpstr>
      <vt:lpstr>Century Gothic</vt:lpstr>
      <vt:lpstr>Monotype Sorts</vt:lpstr>
      <vt:lpstr>PANDA Baltic UZ</vt:lpstr>
      <vt:lpstr>Times New Roman</vt:lpstr>
      <vt:lpstr>Wingdings</vt:lpstr>
      <vt:lpstr>Wingdings 3</vt:lpstr>
      <vt:lpstr>Легкий дым</vt:lpstr>
      <vt:lpstr>211TGp_connection_dark</vt:lpstr>
      <vt:lpstr>Точечный рисунок</vt:lpstr>
      <vt:lpstr>Тема №1. клиника, диагностика и Дифференциальная диагностика атипичных И ОСЛОЖНЕННЫХ ФОРМ острого аппендицита у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КЛИНИКА</vt:lpstr>
      <vt:lpstr>Ретроцекальный аппендицит.</vt:lpstr>
      <vt:lpstr>Тазовый аппендицит</vt:lpstr>
      <vt:lpstr>Подпеченочный аппендицит.</vt:lpstr>
      <vt:lpstr>Презентация PowerPoint</vt:lpstr>
      <vt:lpstr>Левосторонний аппендицит</vt:lpstr>
      <vt:lpstr>Презентация PowerPoint</vt:lpstr>
      <vt:lpstr>Презентация PowerPoint</vt:lpstr>
      <vt:lpstr>Лабораторная и инструментальная диагностика </vt:lpstr>
      <vt:lpstr>Презентация PowerPoint</vt:lpstr>
      <vt:lpstr>Презентация PowerPoint</vt:lpstr>
      <vt:lpstr>Презентация PowerPoint</vt:lpstr>
      <vt:lpstr>Презентация PowerPoint</vt:lpstr>
      <vt:lpstr>Аппендикулярный инфильтрат</vt:lpstr>
      <vt:lpstr>Презентация PowerPoint</vt:lpstr>
      <vt:lpstr>Презентация PowerPoint</vt:lpstr>
      <vt:lpstr>Презентация PowerPoint</vt:lpstr>
      <vt:lpstr>Оперативные доступы</vt:lpstr>
      <vt:lpstr>Презентация PowerPoint</vt:lpstr>
      <vt:lpstr>Презентация PowerPoint</vt:lpstr>
      <vt:lpstr>Лапароскопическая аппендэктомия (1982, K.Semm)</vt:lpstr>
      <vt:lpstr>Презентация PowerPoint</vt:lpstr>
      <vt:lpstr>Осложнения после операции</vt:lpstr>
      <vt:lpstr>Профилактика осложнений острого аппендицита заключается 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Дамас</dc:creator>
  <cp:lastModifiedBy>Пользователь</cp:lastModifiedBy>
  <cp:revision>87</cp:revision>
  <dcterms:created xsi:type="dcterms:W3CDTF">2018-03-25T05:14:12Z</dcterms:created>
  <dcterms:modified xsi:type="dcterms:W3CDTF">2020-08-16T09:41:40Z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1697934</vt:lpwstr>
  </property>
  <property fmtid="{D5CDD505-2E9C-101B-9397-08002B2CF9AE}" pid="3" name="NXPowerLiteSettings">
    <vt:lpwstr>C700052003A000</vt:lpwstr>
  </property>
  <property fmtid="{D5CDD505-2E9C-101B-9397-08002B2CF9AE}" pid="4" name="NXPowerLiteVersion">
    <vt:lpwstr>D8.0.2</vt:lpwstr>
  </property>
</Properties>
</file>