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DM Sans" pitchFamily="2" charset="0"/>
      <p:regular r:id="rId14"/>
      <p:bold r:id="rId15"/>
      <p:italic r:id="rId16"/>
      <p:boldItalic r:id="rId17"/>
    </p:embeddedFont>
    <p:embeddedFont>
      <p:font typeface="DM Sans Bold" pitchFamily="2" charset="0"/>
      <p:regular r:id="rId18"/>
      <p:bold r:id="rId19"/>
    </p:embeddedFont>
    <p:embeddedFont>
      <p:font typeface="Lato" panose="020F0502020204030203" pitchFamily="34" charset="0"/>
      <p:regular r:id="rId20"/>
      <p:bold r:id="rId21"/>
      <p:italic r:id="rId22"/>
      <p:boldItalic r:id="rId23"/>
    </p:embeddedFont>
    <p:embeddedFont>
      <p:font typeface="Lato Italics" panose="020B0604020202020204" charset="0"/>
      <p:regular r:id="rId24"/>
    </p:embeddedFont>
    <p:embeddedFont>
      <p:font typeface="Now Bold" panose="020B0604020202020204" charset="0"/>
      <p:regular r:id="rId25"/>
    </p:embeddedFont>
    <p:embeddedFont>
      <p:font typeface="Poppins Bold" panose="020B0604020202020204" charset="0"/>
      <p:regular r:id="rId26"/>
    </p:embeddedFont>
    <p:embeddedFont>
      <p:font typeface="Poppins Heavy" panose="020B0604020202020204" charset="0"/>
      <p:regular r:id="rId27"/>
    </p:embeddedFont>
    <p:embeddedFont>
      <p:font typeface="Roboto Condensed" panose="02000000000000000000"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10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sv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10.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5004959" y="1860459"/>
            <a:ext cx="6566081" cy="656608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lnTo>
                    <a:pt x="0" y="0"/>
                  </a:lnTo>
                </a:path>
              </a:pathLst>
            </a:custGeom>
            <a:solidFill>
              <a:srgbClr val="051D40"/>
            </a:solidFill>
          </p:spPr>
          <p:txBody>
            <a:bodyPr/>
            <a:lstStyle/>
            <a:p>
              <a:endParaRPr lang="en-US"/>
            </a:p>
          </p:txBody>
        </p:sp>
      </p:grpSp>
      <p:grpSp>
        <p:nvGrpSpPr>
          <p:cNvPr id="4" name="Group 4"/>
          <p:cNvGrpSpPr/>
          <p:nvPr/>
        </p:nvGrpSpPr>
        <p:grpSpPr>
          <a:xfrm rot="2700000">
            <a:off x="15361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moveTo>
                    <a:pt x="1852930" y="1852930"/>
                  </a:moveTo>
                  <a:lnTo>
                    <a:pt x="59690" y="1852930"/>
                  </a:lnTo>
                  <a:lnTo>
                    <a:pt x="59690" y="59690"/>
                  </a:lnTo>
                  <a:lnTo>
                    <a:pt x="1852930" y="59690"/>
                  </a:lnTo>
                  <a:lnTo>
                    <a:pt x="1852930" y="1852930"/>
                  </a:lnTo>
                </a:path>
              </a:pathLst>
            </a:custGeom>
            <a:solidFill>
              <a:srgbClr val="FFFFFF"/>
            </a:solidFill>
          </p:spPr>
          <p:txBody>
            <a:bodyPr/>
            <a:lstStyle/>
            <a:p>
              <a:endParaRPr lang="en-US"/>
            </a:p>
          </p:txBody>
        </p:sp>
      </p:grpSp>
      <p:grpSp>
        <p:nvGrpSpPr>
          <p:cNvPr id="6" name="Group 6"/>
          <p:cNvGrpSpPr/>
          <p:nvPr/>
        </p:nvGrpSpPr>
        <p:grpSpPr>
          <a:xfrm rot="2700000">
            <a:off x="11143419" y="8163269"/>
            <a:ext cx="6164339" cy="616433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moveTo>
                    <a:pt x="1852930" y="1852930"/>
                  </a:moveTo>
                  <a:lnTo>
                    <a:pt x="59690" y="1852930"/>
                  </a:lnTo>
                  <a:lnTo>
                    <a:pt x="59690" y="59690"/>
                  </a:lnTo>
                  <a:lnTo>
                    <a:pt x="1852930" y="59690"/>
                  </a:lnTo>
                  <a:lnTo>
                    <a:pt x="1852930" y="1852930"/>
                  </a:lnTo>
                </a:path>
              </a:pathLst>
            </a:custGeom>
            <a:solidFill>
              <a:srgbClr val="2B4A9D"/>
            </a:solidFill>
          </p:spPr>
          <p:txBody>
            <a:bodyPr/>
            <a:lstStyle/>
            <a:p>
              <a:endParaRPr lang="en-US"/>
            </a:p>
          </p:txBody>
        </p:sp>
      </p:grpSp>
      <p:sp>
        <p:nvSpPr>
          <p:cNvPr id="8" name="TextBox 8"/>
          <p:cNvSpPr txBox="1"/>
          <p:nvPr/>
        </p:nvSpPr>
        <p:spPr>
          <a:xfrm>
            <a:off x="3380028" y="1104242"/>
            <a:ext cx="6770470" cy="1298113"/>
          </a:xfrm>
          <a:prstGeom prst="rect">
            <a:avLst/>
          </a:prstGeom>
        </p:spPr>
        <p:txBody>
          <a:bodyPr lIns="0" tIns="0" rIns="0" bIns="0" rtlCol="0" anchor="t">
            <a:spAutoFit/>
          </a:bodyPr>
          <a:lstStyle/>
          <a:p>
            <a:pPr>
              <a:lnSpc>
                <a:spcPts val="3473"/>
              </a:lnSpc>
            </a:pPr>
            <a:r>
              <a:rPr lang="en-US" sz="2480" spc="248">
                <a:solidFill>
                  <a:srgbClr val="0A2176"/>
                </a:solidFill>
                <a:latin typeface="Poppins Bold"/>
              </a:rPr>
              <a:t>O‘ZBEKISTON RESPUBLIKASI </a:t>
            </a:r>
          </a:p>
          <a:p>
            <a:pPr>
              <a:lnSpc>
                <a:spcPts val="3473"/>
              </a:lnSpc>
            </a:pPr>
            <a:r>
              <a:rPr lang="en-US" sz="2480" spc="248">
                <a:solidFill>
                  <a:srgbClr val="0A2176"/>
                </a:solidFill>
                <a:latin typeface="Poppins Bold"/>
              </a:rPr>
              <a:t>OLIY TA’LIM, FAN VA INNOVATSIYALAR VAZIRLIGI</a:t>
            </a:r>
          </a:p>
        </p:txBody>
      </p:sp>
      <p:sp>
        <p:nvSpPr>
          <p:cNvPr id="9" name="Freeform 9"/>
          <p:cNvSpPr/>
          <p:nvPr/>
        </p:nvSpPr>
        <p:spPr>
          <a:xfrm>
            <a:off x="10150498" y="394986"/>
            <a:ext cx="12993464" cy="2102579"/>
          </a:xfrm>
          <a:custGeom>
            <a:avLst/>
            <a:gdLst/>
            <a:ahLst/>
            <a:cxnLst/>
            <a:rect l="l" t="t" r="r" b="b"/>
            <a:pathLst>
              <a:path w="12993464" h="2102579">
                <a:moveTo>
                  <a:pt x="0" y="0"/>
                </a:moveTo>
                <a:lnTo>
                  <a:pt x="12993464" y="0"/>
                </a:lnTo>
                <a:lnTo>
                  <a:pt x="12993464" y="2102579"/>
                </a:lnTo>
                <a:lnTo>
                  <a:pt x="0" y="21025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0" y="0"/>
            <a:ext cx="541602" cy="10287000"/>
            <a:chOff x="0" y="0"/>
            <a:chExt cx="157867" cy="2998468"/>
          </a:xfrm>
        </p:grpSpPr>
        <p:sp>
          <p:nvSpPr>
            <p:cNvPr id="11" name="Freeform 11"/>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lnTo>
                    <a:pt x="0" y="0"/>
                  </a:lnTo>
                </a:path>
              </a:pathLst>
            </a:custGeom>
            <a:solidFill>
              <a:srgbClr val="051D40"/>
            </a:solidFill>
          </p:spPr>
          <p:txBody>
            <a:bodyPr/>
            <a:lstStyle/>
            <a:p>
              <a:endParaRPr lang="en-US"/>
            </a:p>
          </p:txBody>
        </p:sp>
      </p:grpSp>
      <p:sp>
        <p:nvSpPr>
          <p:cNvPr id="12" name="Freeform 12"/>
          <p:cNvSpPr/>
          <p:nvPr/>
        </p:nvSpPr>
        <p:spPr>
          <a:xfrm>
            <a:off x="844268" y="289392"/>
            <a:ext cx="2535759" cy="2313766"/>
          </a:xfrm>
          <a:custGeom>
            <a:avLst/>
            <a:gdLst/>
            <a:ahLst/>
            <a:cxnLst/>
            <a:rect l="l" t="t" r="r" b="b"/>
            <a:pathLst>
              <a:path w="2535759" h="2313766">
                <a:moveTo>
                  <a:pt x="0" y="0"/>
                </a:moveTo>
                <a:lnTo>
                  <a:pt x="2535760" y="0"/>
                </a:lnTo>
                <a:lnTo>
                  <a:pt x="2535760" y="2313766"/>
                </a:lnTo>
                <a:lnTo>
                  <a:pt x="0" y="2313766"/>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613187" y="3647928"/>
            <a:ext cx="10960308" cy="3287213"/>
          </a:xfrm>
          <a:prstGeom prst="rect">
            <a:avLst/>
          </a:prstGeom>
        </p:spPr>
        <p:txBody>
          <a:bodyPr lIns="0" tIns="0" rIns="0" bIns="0" rtlCol="0" anchor="t">
            <a:spAutoFit/>
          </a:bodyPr>
          <a:lstStyle/>
          <a:p>
            <a:pPr>
              <a:lnSpc>
                <a:spcPts val="6359"/>
              </a:lnSpc>
            </a:pPr>
            <a:r>
              <a:rPr lang="en-US" sz="6057" spc="605" dirty="0">
                <a:solidFill>
                  <a:srgbClr val="004AAD"/>
                </a:solidFill>
                <a:latin typeface="Poppins Heavy"/>
              </a:rPr>
              <a:t>“VATAN OZODLIGI YO‘LIDA SHAHID KETGANLAR XOTIRASI MANGU BARHAYOTDIR”</a:t>
            </a:r>
          </a:p>
        </p:txBody>
      </p:sp>
      <p:sp>
        <p:nvSpPr>
          <p:cNvPr id="14" name="TextBox 14"/>
          <p:cNvSpPr txBox="1"/>
          <p:nvPr/>
        </p:nvSpPr>
        <p:spPr>
          <a:xfrm>
            <a:off x="1613187" y="6868466"/>
            <a:ext cx="12616379" cy="523875"/>
          </a:xfrm>
          <a:prstGeom prst="rect">
            <a:avLst/>
          </a:prstGeom>
        </p:spPr>
        <p:txBody>
          <a:bodyPr lIns="0" tIns="0" rIns="0" bIns="0" rtlCol="0" anchor="t">
            <a:spAutoFit/>
          </a:bodyPr>
          <a:lstStyle/>
          <a:p>
            <a:pPr>
              <a:lnSpc>
                <a:spcPts val="4200"/>
              </a:lnSpc>
            </a:pPr>
            <a:r>
              <a:rPr lang="en-US" sz="3000" spc="300">
                <a:solidFill>
                  <a:srgbClr val="000000"/>
                </a:solidFill>
                <a:latin typeface="Lato"/>
              </a:rPr>
              <a:t>MAVZUSIDAGI MUSTAQILLIK DARSI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05021" y="-2492352"/>
            <a:ext cx="5770168" cy="5770168"/>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51D40"/>
            </a:solidFill>
          </p:spPr>
          <p:txBody>
            <a:bodyPr/>
            <a:lstStyle/>
            <a:p>
              <a:endParaRPr lang="en-US"/>
            </a:p>
          </p:txBody>
        </p:sp>
      </p:grpSp>
      <p:grpSp>
        <p:nvGrpSpPr>
          <p:cNvPr id="4" name="Group 4"/>
          <p:cNvGrpSpPr/>
          <p:nvPr/>
        </p:nvGrpSpPr>
        <p:grpSpPr>
          <a:xfrm>
            <a:off x="718458" y="566151"/>
            <a:ext cx="2396931" cy="9154697"/>
            <a:chOff x="0" y="0"/>
            <a:chExt cx="874407" cy="3339658"/>
          </a:xfrm>
        </p:grpSpPr>
        <p:sp>
          <p:nvSpPr>
            <p:cNvPr id="5" name="Freeform 5"/>
            <p:cNvSpPr/>
            <p:nvPr/>
          </p:nvSpPr>
          <p:spPr>
            <a:xfrm>
              <a:off x="0" y="0"/>
              <a:ext cx="874407" cy="3339659"/>
            </a:xfrm>
            <a:custGeom>
              <a:avLst/>
              <a:gdLst/>
              <a:ahLst/>
              <a:cxnLst/>
              <a:rect l="l" t="t" r="r" b="b"/>
              <a:pathLst>
                <a:path w="874407" h="3339659">
                  <a:moveTo>
                    <a:pt x="0" y="0"/>
                  </a:moveTo>
                  <a:lnTo>
                    <a:pt x="874407" y="0"/>
                  </a:lnTo>
                  <a:lnTo>
                    <a:pt x="874407" y="3339659"/>
                  </a:lnTo>
                  <a:lnTo>
                    <a:pt x="0" y="3339659"/>
                  </a:lnTo>
                  <a:lnTo>
                    <a:pt x="0" y="0"/>
                  </a:lnTo>
                </a:path>
              </a:pathLst>
            </a:custGeom>
            <a:solidFill>
              <a:srgbClr val="0A2176"/>
            </a:solidFill>
          </p:spPr>
          <p:txBody>
            <a:bodyPr/>
            <a:lstStyle/>
            <a:p>
              <a:endParaRPr lang="en-US"/>
            </a:p>
          </p:txBody>
        </p:sp>
      </p:grpSp>
      <p:grpSp>
        <p:nvGrpSpPr>
          <p:cNvPr id="6" name="Group 6"/>
          <p:cNvGrpSpPr/>
          <p:nvPr/>
        </p:nvGrpSpPr>
        <p:grpSpPr>
          <a:xfrm>
            <a:off x="6747069" y="5894406"/>
            <a:ext cx="11540931" cy="4392594"/>
            <a:chOff x="0" y="0"/>
            <a:chExt cx="4210163" cy="1602430"/>
          </a:xfrm>
        </p:grpSpPr>
        <p:sp>
          <p:nvSpPr>
            <p:cNvPr id="7" name="Freeform 7"/>
            <p:cNvSpPr/>
            <p:nvPr/>
          </p:nvSpPr>
          <p:spPr>
            <a:xfrm>
              <a:off x="0" y="0"/>
              <a:ext cx="4210163" cy="1602430"/>
            </a:xfrm>
            <a:custGeom>
              <a:avLst/>
              <a:gdLst/>
              <a:ahLst/>
              <a:cxnLst/>
              <a:rect l="l" t="t" r="r" b="b"/>
              <a:pathLst>
                <a:path w="4210163" h="1602430">
                  <a:moveTo>
                    <a:pt x="0" y="0"/>
                  </a:moveTo>
                  <a:lnTo>
                    <a:pt x="4210163" y="0"/>
                  </a:lnTo>
                  <a:lnTo>
                    <a:pt x="4210163" y="1602430"/>
                  </a:lnTo>
                  <a:lnTo>
                    <a:pt x="0" y="1602430"/>
                  </a:lnTo>
                  <a:lnTo>
                    <a:pt x="0" y="0"/>
                  </a:lnTo>
                </a:path>
              </a:pathLst>
            </a:custGeom>
            <a:solidFill>
              <a:srgbClr val="051D40"/>
            </a:solidFill>
          </p:spPr>
          <p:txBody>
            <a:bodyPr/>
            <a:lstStyle/>
            <a:p>
              <a:endParaRPr lang="en-US"/>
            </a:p>
          </p:txBody>
        </p:sp>
      </p:grpSp>
      <p:grpSp>
        <p:nvGrpSpPr>
          <p:cNvPr id="8" name="Group 8"/>
          <p:cNvGrpSpPr/>
          <p:nvPr/>
        </p:nvGrpSpPr>
        <p:grpSpPr>
          <a:xfrm>
            <a:off x="3336986" y="-9994"/>
            <a:ext cx="14951014" cy="417760"/>
            <a:chOff x="0" y="0"/>
            <a:chExt cx="5454170" cy="152400"/>
          </a:xfrm>
        </p:grpSpPr>
        <p:sp>
          <p:nvSpPr>
            <p:cNvPr id="9" name="Freeform 9"/>
            <p:cNvSpPr/>
            <p:nvPr/>
          </p:nvSpPr>
          <p:spPr>
            <a:xfrm>
              <a:off x="0" y="0"/>
              <a:ext cx="5454171" cy="152400"/>
            </a:xfrm>
            <a:custGeom>
              <a:avLst/>
              <a:gdLst/>
              <a:ahLst/>
              <a:cxnLst/>
              <a:rect l="l" t="t" r="r" b="b"/>
              <a:pathLst>
                <a:path w="5454171" h="152400">
                  <a:moveTo>
                    <a:pt x="0" y="0"/>
                  </a:moveTo>
                  <a:lnTo>
                    <a:pt x="5454171" y="0"/>
                  </a:lnTo>
                  <a:lnTo>
                    <a:pt x="5454171" y="152400"/>
                  </a:lnTo>
                  <a:lnTo>
                    <a:pt x="0" y="152400"/>
                  </a:lnTo>
                  <a:lnTo>
                    <a:pt x="0" y="0"/>
                  </a:lnTo>
                </a:path>
              </a:pathLst>
            </a:custGeom>
            <a:solidFill>
              <a:srgbClr val="051D40"/>
            </a:solidFill>
          </p:spPr>
          <p:txBody>
            <a:bodyPr/>
            <a:lstStyle/>
            <a:p>
              <a:endParaRPr lang="en-US"/>
            </a:p>
          </p:txBody>
        </p:sp>
      </p:grpSp>
      <p:grpSp>
        <p:nvGrpSpPr>
          <p:cNvPr id="10" name="Group 10"/>
          <p:cNvGrpSpPr/>
          <p:nvPr/>
        </p:nvGrpSpPr>
        <p:grpSpPr>
          <a:xfrm>
            <a:off x="1396139" y="1146804"/>
            <a:ext cx="7304695" cy="7993392"/>
            <a:chOff x="0" y="0"/>
            <a:chExt cx="9739593" cy="10657856"/>
          </a:xfrm>
        </p:grpSpPr>
        <p:pic>
          <p:nvPicPr>
            <p:cNvPr id="11" name="Picture 11"/>
            <p:cNvPicPr>
              <a:picLocks noChangeAspect="1"/>
            </p:cNvPicPr>
            <p:nvPr/>
          </p:nvPicPr>
          <p:blipFill>
            <a:blip r:embed="rId2"/>
            <a:srcRect l="25881" r="13239"/>
            <a:stretch>
              <a:fillRect/>
            </a:stretch>
          </p:blipFill>
          <p:spPr>
            <a:xfrm>
              <a:off x="0" y="0"/>
              <a:ext cx="9739593" cy="10657856"/>
            </a:xfrm>
            <a:prstGeom prst="rect">
              <a:avLst/>
            </a:prstGeom>
          </p:spPr>
        </p:pic>
      </p:grpSp>
      <p:sp>
        <p:nvSpPr>
          <p:cNvPr id="12" name="TextBox 12"/>
          <p:cNvSpPr txBox="1"/>
          <p:nvPr/>
        </p:nvSpPr>
        <p:spPr>
          <a:xfrm>
            <a:off x="9315617" y="1256520"/>
            <a:ext cx="8544185" cy="7923530"/>
          </a:xfrm>
          <a:prstGeom prst="rect">
            <a:avLst/>
          </a:prstGeom>
        </p:spPr>
        <p:txBody>
          <a:bodyPr lIns="0" tIns="0" rIns="0" bIns="0" rtlCol="0" anchor="t">
            <a:spAutoFit/>
          </a:bodyPr>
          <a:lstStyle/>
          <a:p>
            <a:pPr algn="just">
              <a:lnSpc>
                <a:spcPts val="3359"/>
              </a:lnSpc>
            </a:pPr>
            <a:r>
              <a:rPr lang="en-US" sz="2399" spc="239">
                <a:solidFill>
                  <a:srgbClr val="000000"/>
                </a:solidFill>
                <a:latin typeface="Lato Italics"/>
              </a:rPr>
              <a:t>O‘zbekiston Respublikasi Prezidenti Shavkat Mirziyoyev O‘zbekiston Respublikasi davlat mustaqilligining 32 yilligiga bag‘ishlangan tantanali marosimdagi nutqida ta’kidlaganidek, “Albatta, O‘zbekiston o‘z suvereniteti, davlat mustaqilligiga osonlik bilan erishgani yo‘q. Bu yo‘lda ajdodlarimizning siyosiy va ma’rifiy intilishlari so‘nggi bir yarim asr davomida deyarli to‘xtamadi. Hurriyat uchun kurashgan ko‘plab Vatan fidoyilari qatag‘on etildi, istiqlolga intilgan millat qahramonlari zulm va zo‘ravonlik qurboni bo‘ldi.” </a:t>
            </a:r>
            <a:r>
              <a:rPr lang="en-US" sz="2399" spc="239">
                <a:solidFill>
                  <a:srgbClr val="FFFFFF"/>
                </a:solidFill>
                <a:latin typeface="Lato Italics"/>
              </a:rPr>
              <a:t>Men doimo ta’lim, ta’lim, “Biz yurt ozodligi yo‘lida kurashgan, nohaq ayblanib, bu dunyodan armon bilan ketgan vatandoshlarimizning pok nomlarini tiklashni o‘z oldimizga maqsad qilib qo‘ygan edik. So‘nggi uch yilda ularning 856 nafari Oliy sud tomonidan oqlandi. Biz bunday ezgu ishlarni albatta davom ettiramiz. Zero, bu masalada adolat qaror topishi shart.”</a:t>
            </a:r>
          </a:p>
          <a:p>
            <a:pPr algn="ctr">
              <a:lnSpc>
                <a:spcPts val="3079"/>
              </a:lnSpc>
            </a:pPr>
            <a:endParaRPr lang="en-US" sz="2399" spc="239">
              <a:solidFill>
                <a:srgbClr val="FFFFFF"/>
              </a:solidFill>
              <a:latin typeface="Lato Italics"/>
            </a:endParaRPr>
          </a:p>
        </p:txBody>
      </p:sp>
      <p:sp>
        <p:nvSpPr>
          <p:cNvPr id="13" name="Freeform 13"/>
          <p:cNvSpPr/>
          <p:nvPr/>
        </p:nvSpPr>
        <p:spPr>
          <a:xfrm>
            <a:off x="16958357" y="8760950"/>
            <a:ext cx="1802889" cy="1802889"/>
          </a:xfrm>
          <a:custGeom>
            <a:avLst/>
            <a:gdLst/>
            <a:ahLst/>
            <a:cxnLst/>
            <a:rect l="l" t="t" r="r" b="b"/>
            <a:pathLst>
              <a:path w="1802889" h="1802889">
                <a:moveTo>
                  <a:pt x="0" y="0"/>
                </a:moveTo>
                <a:lnTo>
                  <a:pt x="1802889" y="0"/>
                </a:lnTo>
                <a:lnTo>
                  <a:pt x="1802889" y="1802889"/>
                </a:lnTo>
                <a:lnTo>
                  <a:pt x="0" y="18028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par>
                                <p:cTn id="29" presetID="3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1351686" y="4075452"/>
            <a:ext cx="2845162" cy="4381054"/>
            <a:chOff x="0" y="0"/>
            <a:chExt cx="862412" cy="1327963"/>
          </a:xfrm>
        </p:grpSpPr>
        <p:sp>
          <p:nvSpPr>
            <p:cNvPr id="3" name="Freeform 3"/>
            <p:cNvSpPr/>
            <p:nvPr/>
          </p:nvSpPr>
          <p:spPr>
            <a:xfrm>
              <a:off x="0" y="0"/>
              <a:ext cx="862412" cy="1327963"/>
            </a:xfrm>
            <a:custGeom>
              <a:avLst/>
              <a:gdLst/>
              <a:ahLst/>
              <a:cxnLst/>
              <a:rect l="l" t="t" r="r" b="b"/>
              <a:pathLst>
                <a:path w="862412" h="1327963">
                  <a:moveTo>
                    <a:pt x="0" y="0"/>
                  </a:moveTo>
                  <a:lnTo>
                    <a:pt x="862412" y="0"/>
                  </a:lnTo>
                  <a:lnTo>
                    <a:pt x="862412" y="1327963"/>
                  </a:lnTo>
                  <a:lnTo>
                    <a:pt x="0" y="1327963"/>
                  </a:lnTo>
                  <a:lnTo>
                    <a:pt x="0" y="0"/>
                  </a:lnTo>
                </a:path>
              </a:pathLst>
            </a:custGeom>
            <a:solidFill>
              <a:srgbClr val="051D40"/>
            </a:solidFill>
            <a:ln>
              <a:noFill/>
            </a:ln>
          </p:spPr>
          <p:txBody>
            <a:bodyPr/>
            <a:lstStyle/>
            <a:p>
              <a:endParaRPr lang="en-US"/>
            </a:p>
          </p:txBody>
        </p:sp>
        <p:sp>
          <p:nvSpPr>
            <p:cNvPr id="4" name="TextBox 4"/>
            <p:cNvSpPr txBox="1"/>
            <p:nvPr/>
          </p:nvSpPr>
          <p:spPr>
            <a:xfrm>
              <a:off x="0" y="-47625"/>
              <a:ext cx="812800" cy="860425"/>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5" name="Group 5"/>
          <p:cNvGrpSpPr>
            <a:grpSpLocks noChangeAspect="1"/>
          </p:cNvGrpSpPr>
          <p:nvPr/>
        </p:nvGrpSpPr>
        <p:grpSpPr>
          <a:xfrm>
            <a:off x="1521106" y="4295009"/>
            <a:ext cx="2448475" cy="2438911"/>
            <a:chOff x="0" y="0"/>
            <a:chExt cx="6502400" cy="6477000"/>
          </a:xfrm>
        </p:grpSpPr>
        <p:sp>
          <p:nvSpPr>
            <p:cNvPr id="6" name="Freeform 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2"/>
              <a:stretch>
                <a:fillRect l="223" t="-7199" r="223" b="-7199"/>
              </a:stretch>
            </a:blipFill>
          </p:spPr>
          <p:txBody>
            <a:bodyPr/>
            <a:lstStyle/>
            <a:p>
              <a:endParaRPr lang="en-US"/>
            </a:p>
          </p:txBody>
        </p:sp>
        <p:sp>
          <p:nvSpPr>
            <p:cNvPr id="7" name="Freeform 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8" name="Group 8"/>
          <p:cNvGrpSpPr/>
          <p:nvPr/>
        </p:nvGrpSpPr>
        <p:grpSpPr>
          <a:xfrm>
            <a:off x="4550041" y="4075452"/>
            <a:ext cx="2845162" cy="4381054"/>
            <a:chOff x="0" y="0"/>
            <a:chExt cx="862412" cy="1327963"/>
          </a:xfrm>
        </p:grpSpPr>
        <p:sp>
          <p:nvSpPr>
            <p:cNvPr id="9" name="Freeform 9"/>
            <p:cNvSpPr/>
            <p:nvPr/>
          </p:nvSpPr>
          <p:spPr>
            <a:xfrm>
              <a:off x="0" y="0"/>
              <a:ext cx="862412" cy="1327963"/>
            </a:xfrm>
            <a:custGeom>
              <a:avLst/>
              <a:gdLst/>
              <a:ahLst/>
              <a:cxnLst/>
              <a:rect l="l" t="t" r="r" b="b"/>
              <a:pathLst>
                <a:path w="862412" h="1327963">
                  <a:moveTo>
                    <a:pt x="0" y="0"/>
                  </a:moveTo>
                  <a:lnTo>
                    <a:pt x="862412" y="0"/>
                  </a:lnTo>
                  <a:lnTo>
                    <a:pt x="862412" y="1327963"/>
                  </a:lnTo>
                  <a:lnTo>
                    <a:pt x="0" y="1327963"/>
                  </a:lnTo>
                  <a:lnTo>
                    <a:pt x="0" y="0"/>
                  </a:lnTo>
                </a:path>
              </a:pathLst>
            </a:custGeom>
            <a:solidFill>
              <a:srgbClr val="051D40"/>
            </a:solidFill>
            <a:ln>
              <a:noFill/>
            </a:ln>
          </p:spPr>
          <p:txBody>
            <a:bodyPr/>
            <a:lstStyle/>
            <a:p>
              <a:endParaRPr lang="en-US"/>
            </a:p>
          </p:txBody>
        </p:sp>
        <p:sp>
          <p:nvSpPr>
            <p:cNvPr id="10" name="TextBox 10"/>
            <p:cNvSpPr txBox="1"/>
            <p:nvPr/>
          </p:nvSpPr>
          <p:spPr>
            <a:xfrm>
              <a:off x="0" y="-47625"/>
              <a:ext cx="812800" cy="860425"/>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11" name="Group 11"/>
          <p:cNvGrpSpPr>
            <a:grpSpLocks noChangeAspect="1"/>
          </p:cNvGrpSpPr>
          <p:nvPr/>
        </p:nvGrpSpPr>
        <p:grpSpPr>
          <a:xfrm>
            <a:off x="4719461" y="4295009"/>
            <a:ext cx="2448475" cy="2438911"/>
            <a:chOff x="0" y="0"/>
            <a:chExt cx="6502400" cy="6477000"/>
          </a:xfrm>
        </p:grpSpPr>
        <p:sp>
          <p:nvSpPr>
            <p:cNvPr id="12" name="Freeform 12"/>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16409" r="-16409"/>
              </a:stretch>
            </a:blipFill>
          </p:spPr>
          <p:txBody>
            <a:bodyPr/>
            <a:lstStyle/>
            <a:p>
              <a:endParaRPr lang="en-US"/>
            </a:p>
          </p:txBody>
        </p:sp>
        <p:sp>
          <p:nvSpPr>
            <p:cNvPr id="13" name="Freeform 13"/>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14" name="Group 14"/>
          <p:cNvGrpSpPr/>
          <p:nvPr/>
        </p:nvGrpSpPr>
        <p:grpSpPr>
          <a:xfrm>
            <a:off x="7748396" y="4075452"/>
            <a:ext cx="2845162" cy="4381054"/>
            <a:chOff x="0" y="0"/>
            <a:chExt cx="862412" cy="1327963"/>
          </a:xfrm>
        </p:grpSpPr>
        <p:sp>
          <p:nvSpPr>
            <p:cNvPr id="15" name="Freeform 15"/>
            <p:cNvSpPr/>
            <p:nvPr/>
          </p:nvSpPr>
          <p:spPr>
            <a:xfrm>
              <a:off x="0" y="0"/>
              <a:ext cx="862412" cy="1327963"/>
            </a:xfrm>
            <a:custGeom>
              <a:avLst/>
              <a:gdLst/>
              <a:ahLst/>
              <a:cxnLst/>
              <a:rect l="l" t="t" r="r" b="b"/>
              <a:pathLst>
                <a:path w="862412" h="1327963">
                  <a:moveTo>
                    <a:pt x="0" y="0"/>
                  </a:moveTo>
                  <a:lnTo>
                    <a:pt x="862412" y="0"/>
                  </a:lnTo>
                  <a:lnTo>
                    <a:pt x="862412" y="1327963"/>
                  </a:lnTo>
                  <a:lnTo>
                    <a:pt x="0" y="1327963"/>
                  </a:lnTo>
                  <a:lnTo>
                    <a:pt x="0" y="0"/>
                  </a:lnTo>
                </a:path>
              </a:pathLst>
            </a:custGeom>
            <a:solidFill>
              <a:srgbClr val="051D40"/>
            </a:solidFill>
            <a:ln>
              <a:noFill/>
            </a:ln>
          </p:spPr>
          <p:txBody>
            <a:bodyPr/>
            <a:lstStyle/>
            <a:p>
              <a:endParaRPr lang="en-US"/>
            </a:p>
          </p:txBody>
        </p:sp>
        <p:sp>
          <p:nvSpPr>
            <p:cNvPr id="16" name="TextBox 16"/>
            <p:cNvSpPr txBox="1"/>
            <p:nvPr/>
          </p:nvSpPr>
          <p:spPr>
            <a:xfrm>
              <a:off x="0" y="-47625"/>
              <a:ext cx="812800" cy="860425"/>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17" name="Group 17"/>
          <p:cNvGrpSpPr>
            <a:grpSpLocks noChangeAspect="1"/>
          </p:cNvGrpSpPr>
          <p:nvPr/>
        </p:nvGrpSpPr>
        <p:grpSpPr>
          <a:xfrm>
            <a:off x="7917816" y="4295009"/>
            <a:ext cx="2448475" cy="2438911"/>
            <a:chOff x="0" y="0"/>
            <a:chExt cx="6502400" cy="6477000"/>
          </a:xfrm>
        </p:grpSpPr>
        <p:sp>
          <p:nvSpPr>
            <p:cNvPr id="18" name="Freeform 18"/>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23" r="223" b="-31528"/>
              </a:stretch>
            </a:blipFill>
          </p:spPr>
          <p:txBody>
            <a:bodyPr/>
            <a:lstStyle/>
            <a:p>
              <a:endParaRPr lang="en-US"/>
            </a:p>
          </p:txBody>
        </p:sp>
        <p:sp>
          <p:nvSpPr>
            <p:cNvPr id="19" name="Freeform 19"/>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sp>
        <p:nvSpPr>
          <p:cNvPr id="20" name="Freeform 20"/>
          <p:cNvSpPr/>
          <p:nvPr/>
        </p:nvSpPr>
        <p:spPr>
          <a:xfrm>
            <a:off x="1351686" y="8456506"/>
            <a:ext cx="2845162" cy="301305"/>
          </a:xfrm>
          <a:custGeom>
            <a:avLst/>
            <a:gdLst/>
            <a:ahLst/>
            <a:cxnLst/>
            <a:rect l="l" t="t" r="r" b="b"/>
            <a:pathLst>
              <a:path w="2845162" h="301305">
                <a:moveTo>
                  <a:pt x="0" y="0"/>
                </a:moveTo>
                <a:lnTo>
                  <a:pt x="2845163" y="0"/>
                </a:lnTo>
                <a:lnTo>
                  <a:pt x="2845163" y="301305"/>
                </a:lnTo>
                <a:lnTo>
                  <a:pt x="0" y="301305"/>
                </a:lnTo>
                <a:lnTo>
                  <a:pt x="0" y="0"/>
                </a:lnTo>
                <a:close/>
              </a:path>
            </a:pathLst>
          </a:custGeom>
          <a:blipFill>
            <a:blip r:embed="rId5"/>
            <a:stretch>
              <a:fillRect t="-86495"/>
            </a:stretch>
          </a:blipFill>
        </p:spPr>
        <p:txBody>
          <a:bodyPr/>
          <a:lstStyle/>
          <a:p>
            <a:endParaRPr lang="en-US"/>
          </a:p>
        </p:txBody>
      </p:sp>
      <p:sp>
        <p:nvSpPr>
          <p:cNvPr id="21" name="Freeform 21"/>
          <p:cNvSpPr/>
          <p:nvPr/>
        </p:nvSpPr>
        <p:spPr>
          <a:xfrm>
            <a:off x="4550041" y="8456506"/>
            <a:ext cx="2845162" cy="301305"/>
          </a:xfrm>
          <a:custGeom>
            <a:avLst/>
            <a:gdLst/>
            <a:ahLst/>
            <a:cxnLst/>
            <a:rect l="l" t="t" r="r" b="b"/>
            <a:pathLst>
              <a:path w="2845162" h="301305">
                <a:moveTo>
                  <a:pt x="0" y="0"/>
                </a:moveTo>
                <a:lnTo>
                  <a:pt x="2845163" y="0"/>
                </a:lnTo>
                <a:lnTo>
                  <a:pt x="2845163" y="301305"/>
                </a:lnTo>
                <a:lnTo>
                  <a:pt x="0" y="301305"/>
                </a:lnTo>
                <a:lnTo>
                  <a:pt x="0" y="0"/>
                </a:lnTo>
                <a:close/>
              </a:path>
            </a:pathLst>
          </a:custGeom>
          <a:blipFill>
            <a:blip r:embed="rId5"/>
            <a:stretch>
              <a:fillRect t="-86495"/>
            </a:stretch>
          </a:blipFill>
        </p:spPr>
        <p:txBody>
          <a:bodyPr/>
          <a:lstStyle/>
          <a:p>
            <a:endParaRPr lang="en-US"/>
          </a:p>
        </p:txBody>
      </p:sp>
      <p:sp>
        <p:nvSpPr>
          <p:cNvPr id="22" name="Freeform 22"/>
          <p:cNvSpPr/>
          <p:nvPr/>
        </p:nvSpPr>
        <p:spPr>
          <a:xfrm>
            <a:off x="7748396" y="8456506"/>
            <a:ext cx="2845162" cy="301305"/>
          </a:xfrm>
          <a:custGeom>
            <a:avLst/>
            <a:gdLst/>
            <a:ahLst/>
            <a:cxnLst/>
            <a:rect l="l" t="t" r="r" b="b"/>
            <a:pathLst>
              <a:path w="2845162" h="301305">
                <a:moveTo>
                  <a:pt x="0" y="0"/>
                </a:moveTo>
                <a:lnTo>
                  <a:pt x="2845163" y="0"/>
                </a:lnTo>
                <a:lnTo>
                  <a:pt x="2845163" y="301305"/>
                </a:lnTo>
                <a:lnTo>
                  <a:pt x="0" y="301305"/>
                </a:lnTo>
                <a:lnTo>
                  <a:pt x="0" y="0"/>
                </a:lnTo>
                <a:close/>
              </a:path>
            </a:pathLst>
          </a:custGeom>
          <a:blipFill>
            <a:blip r:embed="rId5"/>
            <a:stretch>
              <a:fillRect t="-86495"/>
            </a:stretch>
          </a:blipFill>
        </p:spPr>
        <p:txBody>
          <a:bodyPr/>
          <a:lstStyle/>
          <a:p>
            <a:endParaRPr lang="en-US"/>
          </a:p>
        </p:txBody>
      </p:sp>
      <p:grpSp>
        <p:nvGrpSpPr>
          <p:cNvPr id="23" name="Group 23"/>
          <p:cNvGrpSpPr/>
          <p:nvPr/>
        </p:nvGrpSpPr>
        <p:grpSpPr>
          <a:xfrm>
            <a:off x="-690640" y="-1543050"/>
            <a:ext cx="19210521" cy="4453378"/>
            <a:chOff x="0" y="0"/>
            <a:chExt cx="5059561" cy="1172906"/>
          </a:xfrm>
        </p:grpSpPr>
        <p:sp>
          <p:nvSpPr>
            <p:cNvPr id="24" name="Freeform 24"/>
            <p:cNvSpPr/>
            <p:nvPr/>
          </p:nvSpPr>
          <p:spPr>
            <a:xfrm>
              <a:off x="0" y="0"/>
              <a:ext cx="5059561" cy="1172906"/>
            </a:xfrm>
            <a:custGeom>
              <a:avLst/>
              <a:gdLst/>
              <a:ahLst/>
              <a:cxnLst/>
              <a:rect l="l" t="t" r="r" b="b"/>
              <a:pathLst>
                <a:path w="5059561" h="1172906">
                  <a:moveTo>
                    <a:pt x="0" y="0"/>
                  </a:moveTo>
                  <a:lnTo>
                    <a:pt x="5059561" y="0"/>
                  </a:lnTo>
                  <a:lnTo>
                    <a:pt x="5059561" y="1172906"/>
                  </a:lnTo>
                  <a:lnTo>
                    <a:pt x="0" y="1172906"/>
                  </a:lnTo>
                  <a:lnTo>
                    <a:pt x="0" y="0"/>
                  </a:lnTo>
                </a:path>
              </a:pathLst>
            </a:custGeom>
            <a:solidFill>
              <a:srgbClr val="051D40"/>
            </a:solidFill>
            <a:ln w="38100">
              <a:solidFill>
                <a:srgbClr val="56AEFF"/>
              </a:solidFill>
            </a:ln>
          </p:spPr>
          <p:txBody>
            <a:bodyPr/>
            <a:lstStyle/>
            <a:p>
              <a:endParaRPr lang="en-US"/>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05"/>
                </a:lnSpc>
              </a:pPr>
              <a:endParaRPr/>
            </a:p>
          </p:txBody>
        </p:sp>
      </p:grpSp>
      <p:sp>
        <p:nvSpPr>
          <p:cNvPr id="26" name="Freeform 26"/>
          <p:cNvSpPr/>
          <p:nvPr/>
        </p:nvSpPr>
        <p:spPr>
          <a:xfrm>
            <a:off x="16804754" y="9074551"/>
            <a:ext cx="1715127" cy="1715127"/>
          </a:xfrm>
          <a:custGeom>
            <a:avLst/>
            <a:gdLst/>
            <a:ahLst/>
            <a:cxnLst/>
            <a:rect l="l" t="t" r="r" b="b"/>
            <a:pathLst>
              <a:path w="1715127" h="1715127">
                <a:moveTo>
                  <a:pt x="0" y="0"/>
                </a:moveTo>
                <a:lnTo>
                  <a:pt x="1715127" y="0"/>
                </a:lnTo>
                <a:lnTo>
                  <a:pt x="1715127" y="1715126"/>
                </a:lnTo>
                <a:lnTo>
                  <a:pt x="0" y="17151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Freeform 27"/>
          <p:cNvSpPr/>
          <p:nvPr/>
        </p:nvSpPr>
        <p:spPr>
          <a:xfrm>
            <a:off x="-363441" y="-390286"/>
            <a:ext cx="1715127" cy="1715127"/>
          </a:xfrm>
          <a:custGeom>
            <a:avLst/>
            <a:gdLst/>
            <a:ahLst/>
            <a:cxnLst/>
            <a:rect l="l" t="t" r="r" b="b"/>
            <a:pathLst>
              <a:path w="1715127" h="1715127">
                <a:moveTo>
                  <a:pt x="0" y="0"/>
                </a:moveTo>
                <a:lnTo>
                  <a:pt x="1715127" y="0"/>
                </a:lnTo>
                <a:lnTo>
                  <a:pt x="1715127" y="1715127"/>
                </a:lnTo>
                <a:lnTo>
                  <a:pt x="0" y="1715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Freeform 28"/>
          <p:cNvSpPr/>
          <p:nvPr/>
        </p:nvSpPr>
        <p:spPr>
          <a:xfrm>
            <a:off x="14398071" y="-136788"/>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9" name="Freeform 29"/>
          <p:cNvSpPr/>
          <p:nvPr/>
        </p:nvSpPr>
        <p:spPr>
          <a:xfrm>
            <a:off x="900991" y="9922935"/>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30" name="Group 30"/>
          <p:cNvGrpSpPr/>
          <p:nvPr/>
        </p:nvGrpSpPr>
        <p:grpSpPr>
          <a:xfrm>
            <a:off x="10945984" y="4075452"/>
            <a:ext cx="2845162" cy="4381054"/>
            <a:chOff x="0" y="0"/>
            <a:chExt cx="862412" cy="1327963"/>
          </a:xfrm>
        </p:grpSpPr>
        <p:sp>
          <p:nvSpPr>
            <p:cNvPr id="31" name="Freeform 31"/>
            <p:cNvSpPr/>
            <p:nvPr/>
          </p:nvSpPr>
          <p:spPr>
            <a:xfrm>
              <a:off x="0" y="0"/>
              <a:ext cx="862412" cy="1327963"/>
            </a:xfrm>
            <a:custGeom>
              <a:avLst/>
              <a:gdLst/>
              <a:ahLst/>
              <a:cxnLst/>
              <a:rect l="l" t="t" r="r" b="b"/>
              <a:pathLst>
                <a:path w="862412" h="1327963">
                  <a:moveTo>
                    <a:pt x="0" y="0"/>
                  </a:moveTo>
                  <a:lnTo>
                    <a:pt x="862412" y="0"/>
                  </a:lnTo>
                  <a:lnTo>
                    <a:pt x="862412" y="1327963"/>
                  </a:lnTo>
                  <a:lnTo>
                    <a:pt x="0" y="1327963"/>
                  </a:lnTo>
                  <a:lnTo>
                    <a:pt x="0" y="0"/>
                  </a:lnTo>
                </a:path>
              </a:pathLst>
            </a:custGeom>
            <a:solidFill>
              <a:srgbClr val="051D40"/>
            </a:solidFill>
            <a:ln>
              <a:noFill/>
            </a:ln>
          </p:spPr>
          <p:txBody>
            <a:bodyPr/>
            <a:lstStyle/>
            <a:p>
              <a:endParaRPr lang="en-US"/>
            </a:p>
          </p:txBody>
        </p:sp>
        <p:sp>
          <p:nvSpPr>
            <p:cNvPr id="32" name="TextBox 32"/>
            <p:cNvSpPr txBox="1"/>
            <p:nvPr/>
          </p:nvSpPr>
          <p:spPr>
            <a:xfrm>
              <a:off x="0" y="-47625"/>
              <a:ext cx="812800" cy="860425"/>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33" name="Group 33"/>
          <p:cNvGrpSpPr>
            <a:grpSpLocks noChangeAspect="1"/>
          </p:cNvGrpSpPr>
          <p:nvPr/>
        </p:nvGrpSpPr>
        <p:grpSpPr>
          <a:xfrm>
            <a:off x="11115404" y="4295009"/>
            <a:ext cx="2448475" cy="2438911"/>
            <a:chOff x="0" y="0"/>
            <a:chExt cx="6502400" cy="6477000"/>
          </a:xfrm>
        </p:grpSpPr>
        <p:sp>
          <p:nvSpPr>
            <p:cNvPr id="34" name="Freeform 34"/>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0"/>
              <a:stretch>
                <a:fillRect l="223" r="223"/>
              </a:stretch>
            </a:blipFill>
          </p:spPr>
          <p:txBody>
            <a:bodyPr/>
            <a:lstStyle/>
            <a:p>
              <a:endParaRPr lang="en-US"/>
            </a:p>
          </p:txBody>
        </p:sp>
        <p:sp>
          <p:nvSpPr>
            <p:cNvPr id="35" name="Freeform 3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sp>
        <p:nvSpPr>
          <p:cNvPr id="36" name="Freeform 36"/>
          <p:cNvSpPr/>
          <p:nvPr/>
        </p:nvSpPr>
        <p:spPr>
          <a:xfrm>
            <a:off x="10945984" y="8456506"/>
            <a:ext cx="2845162" cy="301305"/>
          </a:xfrm>
          <a:custGeom>
            <a:avLst/>
            <a:gdLst/>
            <a:ahLst/>
            <a:cxnLst/>
            <a:rect l="l" t="t" r="r" b="b"/>
            <a:pathLst>
              <a:path w="2845162" h="301305">
                <a:moveTo>
                  <a:pt x="0" y="0"/>
                </a:moveTo>
                <a:lnTo>
                  <a:pt x="2845162" y="0"/>
                </a:lnTo>
                <a:lnTo>
                  <a:pt x="2845162" y="301305"/>
                </a:lnTo>
                <a:lnTo>
                  <a:pt x="0" y="301305"/>
                </a:lnTo>
                <a:lnTo>
                  <a:pt x="0" y="0"/>
                </a:lnTo>
                <a:close/>
              </a:path>
            </a:pathLst>
          </a:custGeom>
          <a:blipFill>
            <a:blip r:embed="rId5"/>
            <a:stretch>
              <a:fillRect t="-86495"/>
            </a:stretch>
          </a:blipFill>
        </p:spPr>
        <p:txBody>
          <a:bodyPr/>
          <a:lstStyle/>
          <a:p>
            <a:endParaRPr lang="en-US"/>
          </a:p>
        </p:txBody>
      </p:sp>
      <p:grpSp>
        <p:nvGrpSpPr>
          <p:cNvPr id="37" name="Group 37"/>
          <p:cNvGrpSpPr/>
          <p:nvPr/>
        </p:nvGrpSpPr>
        <p:grpSpPr>
          <a:xfrm>
            <a:off x="14143571" y="4075452"/>
            <a:ext cx="2845162" cy="4381054"/>
            <a:chOff x="0" y="0"/>
            <a:chExt cx="862412" cy="1327963"/>
          </a:xfrm>
        </p:grpSpPr>
        <p:sp>
          <p:nvSpPr>
            <p:cNvPr id="38" name="Freeform 38"/>
            <p:cNvSpPr/>
            <p:nvPr/>
          </p:nvSpPr>
          <p:spPr>
            <a:xfrm>
              <a:off x="0" y="0"/>
              <a:ext cx="862412" cy="1327963"/>
            </a:xfrm>
            <a:custGeom>
              <a:avLst/>
              <a:gdLst/>
              <a:ahLst/>
              <a:cxnLst/>
              <a:rect l="l" t="t" r="r" b="b"/>
              <a:pathLst>
                <a:path w="862412" h="1327963">
                  <a:moveTo>
                    <a:pt x="0" y="0"/>
                  </a:moveTo>
                  <a:lnTo>
                    <a:pt x="862412" y="0"/>
                  </a:lnTo>
                  <a:lnTo>
                    <a:pt x="862412" y="1327963"/>
                  </a:lnTo>
                  <a:lnTo>
                    <a:pt x="0" y="1327963"/>
                  </a:lnTo>
                  <a:lnTo>
                    <a:pt x="0" y="0"/>
                  </a:lnTo>
                </a:path>
              </a:pathLst>
            </a:custGeom>
            <a:solidFill>
              <a:srgbClr val="051D40"/>
            </a:solidFill>
            <a:ln>
              <a:noFill/>
            </a:ln>
          </p:spPr>
          <p:txBody>
            <a:bodyPr/>
            <a:lstStyle/>
            <a:p>
              <a:endParaRPr lang="en-US"/>
            </a:p>
          </p:txBody>
        </p:sp>
        <p:sp>
          <p:nvSpPr>
            <p:cNvPr id="39" name="TextBox 39"/>
            <p:cNvSpPr txBox="1"/>
            <p:nvPr/>
          </p:nvSpPr>
          <p:spPr>
            <a:xfrm>
              <a:off x="0" y="-47625"/>
              <a:ext cx="812800" cy="860425"/>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40" name="Group 40"/>
          <p:cNvGrpSpPr>
            <a:grpSpLocks noChangeAspect="1"/>
          </p:cNvGrpSpPr>
          <p:nvPr/>
        </p:nvGrpSpPr>
        <p:grpSpPr>
          <a:xfrm>
            <a:off x="14312991" y="4295009"/>
            <a:ext cx="2448475" cy="2438911"/>
            <a:chOff x="0" y="0"/>
            <a:chExt cx="6502400" cy="6477000"/>
          </a:xfrm>
        </p:grpSpPr>
        <p:sp>
          <p:nvSpPr>
            <p:cNvPr id="41" name="Freeform 41"/>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1"/>
              <a:stretch>
                <a:fillRect l="223" r="223" b="-24999"/>
              </a:stretch>
            </a:blipFill>
          </p:spPr>
          <p:txBody>
            <a:bodyPr/>
            <a:lstStyle/>
            <a:p>
              <a:endParaRPr lang="en-US"/>
            </a:p>
          </p:txBody>
        </p:sp>
        <p:sp>
          <p:nvSpPr>
            <p:cNvPr id="42" name="Freeform 42"/>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sp>
        <p:nvSpPr>
          <p:cNvPr id="43" name="Freeform 43"/>
          <p:cNvSpPr/>
          <p:nvPr/>
        </p:nvSpPr>
        <p:spPr>
          <a:xfrm>
            <a:off x="14143571" y="8456506"/>
            <a:ext cx="2845162" cy="301305"/>
          </a:xfrm>
          <a:custGeom>
            <a:avLst/>
            <a:gdLst/>
            <a:ahLst/>
            <a:cxnLst/>
            <a:rect l="l" t="t" r="r" b="b"/>
            <a:pathLst>
              <a:path w="2845162" h="301305">
                <a:moveTo>
                  <a:pt x="0" y="0"/>
                </a:moveTo>
                <a:lnTo>
                  <a:pt x="2845163" y="0"/>
                </a:lnTo>
                <a:lnTo>
                  <a:pt x="2845163" y="301305"/>
                </a:lnTo>
                <a:lnTo>
                  <a:pt x="0" y="301305"/>
                </a:lnTo>
                <a:lnTo>
                  <a:pt x="0" y="0"/>
                </a:lnTo>
                <a:close/>
              </a:path>
            </a:pathLst>
          </a:custGeom>
          <a:blipFill>
            <a:blip r:embed="rId5"/>
            <a:stretch>
              <a:fillRect t="-86495"/>
            </a:stretch>
          </a:blipFill>
        </p:spPr>
        <p:txBody>
          <a:bodyPr/>
          <a:lstStyle/>
          <a:p>
            <a:endParaRPr lang="en-US"/>
          </a:p>
        </p:txBody>
      </p:sp>
      <p:sp>
        <p:nvSpPr>
          <p:cNvPr id="44" name="TextBox 44"/>
          <p:cNvSpPr txBox="1"/>
          <p:nvPr/>
        </p:nvSpPr>
        <p:spPr>
          <a:xfrm>
            <a:off x="1794637" y="1315316"/>
            <a:ext cx="14698726" cy="733425"/>
          </a:xfrm>
          <a:prstGeom prst="rect">
            <a:avLst/>
          </a:prstGeom>
        </p:spPr>
        <p:txBody>
          <a:bodyPr lIns="0" tIns="0" rIns="0" bIns="0" rtlCol="0" anchor="t">
            <a:spAutoFit/>
          </a:bodyPr>
          <a:lstStyle/>
          <a:p>
            <a:pPr marL="0" lvl="0" indent="0" algn="ctr">
              <a:lnSpc>
                <a:spcPts val="5719"/>
              </a:lnSpc>
              <a:spcBef>
                <a:spcPct val="0"/>
              </a:spcBef>
            </a:pPr>
            <a:r>
              <a:rPr lang="en-US" sz="4766" dirty="0">
                <a:solidFill>
                  <a:srgbClr val="FFFFFF"/>
                </a:solidFill>
                <a:latin typeface="Now Bold"/>
              </a:rPr>
              <a:t>ULUG‘ MA’RIFATPARVAR AJDODLARIMIZ</a:t>
            </a:r>
          </a:p>
        </p:txBody>
      </p:sp>
      <p:sp>
        <p:nvSpPr>
          <p:cNvPr id="45" name="TextBox 45"/>
          <p:cNvSpPr txBox="1"/>
          <p:nvPr/>
        </p:nvSpPr>
        <p:spPr>
          <a:xfrm>
            <a:off x="1498953" y="6912270"/>
            <a:ext cx="2470628" cy="741003"/>
          </a:xfrm>
          <a:prstGeom prst="rect">
            <a:avLst/>
          </a:prstGeom>
        </p:spPr>
        <p:txBody>
          <a:bodyPr lIns="0" tIns="0" rIns="0" bIns="0" rtlCol="0" anchor="t">
            <a:spAutoFit/>
          </a:bodyPr>
          <a:lstStyle/>
          <a:p>
            <a:pPr algn="ctr">
              <a:lnSpc>
                <a:spcPts val="2972"/>
              </a:lnSpc>
            </a:pPr>
            <a:r>
              <a:rPr lang="en-US" sz="2477" spc="123" dirty="0" err="1">
                <a:solidFill>
                  <a:srgbClr val="FFFBFB"/>
                </a:solidFill>
                <a:latin typeface="DM Sans"/>
              </a:rPr>
              <a:t>Mahmudxo‘ja</a:t>
            </a:r>
            <a:r>
              <a:rPr lang="en-US" sz="2477" spc="123" dirty="0">
                <a:solidFill>
                  <a:srgbClr val="FFFBFB"/>
                </a:solidFill>
                <a:latin typeface="DM Sans"/>
              </a:rPr>
              <a:t> </a:t>
            </a:r>
            <a:r>
              <a:rPr lang="en-US" sz="2477" spc="123" dirty="0" err="1">
                <a:solidFill>
                  <a:srgbClr val="FFFBFB"/>
                </a:solidFill>
                <a:latin typeface="DM Sans"/>
              </a:rPr>
              <a:t>Behbudiy</a:t>
            </a:r>
            <a:endParaRPr lang="en-US" sz="2477" spc="123" dirty="0">
              <a:solidFill>
                <a:srgbClr val="FFFBFB"/>
              </a:solidFill>
              <a:latin typeface="DM Sans"/>
            </a:endParaRPr>
          </a:p>
        </p:txBody>
      </p:sp>
      <p:sp>
        <p:nvSpPr>
          <p:cNvPr id="46" name="TextBox 46"/>
          <p:cNvSpPr txBox="1"/>
          <p:nvPr/>
        </p:nvSpPr>
        <p:spPr>
          <a:xfrm>
            <a:off x="5063849" y="6912270"/>
            <a:ext cx="1817546" cy="741003"/>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a:rPr>
              <a:t>Abdulla Avloniy</a:t>
            </a:r>
          </a:p>
        </p:txBody>
      </p:sp>
      <p:sp>
        <p:nvSpPr>
          <p:cNvPr id="47" name="TextBox 47"/>
          <p:cNvSpPr txBox="1"/>
          <p:nvPr/>
        </p:nvSpPr>
        <p:spPr>
          <a:xfrm>
            <a:off x="8262204" y="6912270"/>
            <a:ext cx="1817546" cy="741003"/>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a:rPr>
              <a:t>Abdurauf Fitrat</a:t>
            </a:r>
          </a:p>
        </p:txBody>
      </p:sp>
      <p:sp>
        <p:nvSpPr>
          <p:cNvPr id="48" name="TextBox 48"/>
          <p:cNvSpPr txBox="1"/>
          <p:nvPr/>
        </p:nvSpPr>
        <p:spPr>
          <a:xfrm>
            <a:off x="11459792" y="6912270"/>
            <a:ext cx="1937581" cy="741003"/>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a:rPr>
              <a:t>Abdulhamid Cho‘lpon</a:t>
            </a:r>
          </a:p>
        </p:txBody>
      </p:sp>
      <p:sp>
        <p:nvSpPr>
          <p:cNvPr id="49" name="TextBox 49"/>
          <p:cNvSpPr txBox="1"/>
          <p:nvPr/>
        </p:nvSpPr>
        <p:spPr>
          <a:xfrm>
            <a:off x="14657379" y="6912270"/>
            <a:ext cx="1817546" cy="741003"/>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a:rPr>
              <a:t>Abdulla Qodiriy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500" fill="hold"/>
                                        <p:tgtEl>
                                          <p:spTgt spid="47"/>
                                        </p:tgtEl>
                                        <p:attrNameLst>
                                          <p:attrName>ppt_w</p:attrName>
                                        </p:attrNameLst>
                                      </p:cBhvr>
                                      <p:tavLst>
                                        <p:tav tm="0">
                                          <p:val>
                                            <p:fltVal val="0"/>
                                          </p:val>
                                        </p:tav>
                                        <p:tav tm="100000">
                                          <p:val>
                                            <p:strVal val="#ppt_w"/>
                                          </p:val>
                                        </p:tav>
                                      </p:tavLst>
                                    </p:anim>
                                    <p:anim calcmode="lin" valueType="num">
                                      <p:cBhvr>
                                        <p:cTn id="93" dur="500" fill="hold"/>
                                        <p:tgtEl>
                                          <p:spTgt spid="47"/>
                                        </p:tgtEl>
                                        <p:attrNameLst>
                                          <p:attrName>ppt_h</p:attrName>
                                        </p:attrNameLst>
                                      </p:cBhvr>
                                      <p:tavLst>
                                        <p:tav tm="0">
                                          <p:val>
                                            <p:fltVal val="0"/>
                                          </p:val>
                                        </p:tav>
                                        <p:tav tm="100000">
                                          <p:val>
                                            <p:strVal val="#ppt_h"/>
                                          </p:val>
                                        </p:tav>
                                      </p:tavLst>
                                    </p:anim>
                                    <p:animEffect transition="in" filter="fade">
                                      <p:cBhvr>
                                        <p:cTn id="94" dur="500"/>
                                        <p:tgtEl>
                                          <p:spTgt spid="4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500" fill="hold"/>
                                        <p:tgtEl>
                                          <p:spTgt spid="49"/>
                                        </p:tgtEl>
                                        <p:attrNameLst>
                                          <p:attrName>ppt_w</p:attrName>
                                        </p:attrNameLst>
                                      </p:cBhvr>
                                      <p:tavLst>
                                        <p:tav tm="0">
                                          <p:val>
                                            <p:fltVal val="0"/>
                                          </p:val>
                                        </p:tav>
                                        <p:tav tm="100000">
                                          <p:val>
                                            <p:strVal val="#ppt_w"/>
                                          </p:val>
                                        </p:tav>
                                      </p:tavLst>
                                    </p:anim>
                                    <p:anim calcmode="lin" valueType="num">
                                      <p:cBhvr>
                                        <p:cTn id="103" dur="500" fill="hold"/>
                                        <p:tgtEl>
                                          <p:spTgt spid="49"/>
                                        </p:tgtEl>
                                        <p:attrNameLst>
                                          <p:attrName>ppt_h</p:attrName>
                                        </p:attrNameLst>
                                      </p:cBhvr>
                                      <p:tavLst>
                                        <p:tav tm="0">
                                          <p:val>
                                            <p:fltVal val="0"/>
                                          </p:val>
                                        </p:tav>
                                        <p:tav tm="100000">
                                          <p:val>
                                            <p:strVal val="#ppt_h"/>
                                          </p:val>
                                        </p:tav>
                                      </p:tavLst>
                                    </p:anim>
                                    <p:animEffect transition="in" filter="fade">
                                      <p:cBhvr>
                                        <p:cTn id="104" dur="500"/>
                                        <p:tgtEl>
                                          <p:spTgt spid="49"/>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000"/>
                                        <p:tgtEl>
                                          <p:spTgt spid="44"/>
                                        </p:tgtEl>
                                      </p:cBhvr>
                                    </p:animEffect>
                                    <p:anim calcmode="lin" valueType="num">
                                      <p:cBhvr>
                                        <p:cTn id="110" dur="1000" fill="hold"/>
                                        <p:tgtEl>
                                          <p:spTgt spid="44"/>
                                        </p:tgtEl>
                                        <p:attrNameLst>
                                          <p:attrName>ppt_x</p:attrName>
                                        </p:attrNameLst>
                                      </p:cBhvr>
                                      <p:tavLst>
                                        <p:tav tm="0">
                                          <p:val>
                                            <p:strVal val="#ppt_x"/>
                                          </p:val>
                                        </p:tav>
                                        <p:tav tm="100000">
                                          <p:val>
                                            <p:strVal val="#ppt_x"/>
                                          </p:val>
                                        </p:tav>
                                      </p:tavLst>
                                    </p:anim>
                                    <p:anim calcmode="lin" valueType="num">
                                      <p:cBhvr>
                                        <p:cTn id="11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36" grpId="0" animBg="1"/>
      <p:bldP spid="43" grpId="0" animBg="1"/>
      <p:bldP spid="44" grpId="0"/>
      <p:bldP spid="45" grpId="0"/>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9489492" y="-788359"/>
            <a:ext cx="9584278" cy="11863717"/>
            <a:chOff x="0" y="0"/>
            <a:chExt cx="2524254" cy="3124600"/>
          </a:xfrm>
        </p:grpSpPr>
        <p:sp>
          <p:nvSpPr>
            <p:cNvPr id="3" name="Freeform 3"/>
            <p:cNvSpPr/>
            <p:nvPr/>
          </p:nvSpPr>
          <p:spPr>
            <a:xfrm>
              <a:off x="0" y="0"/>
              <a:ext cx="2524254" cy="3124600"/>
            </a:xfrm>
            <a:custGeom>
              <a:avLst/>
              <a:gdLst/>
              <a:ahLst/>
              <a:cxnLst/>
              <a:rect l="l" t="t" r="r" b="b"/>
              <a:pathLst>
                <a:path w="2524254" h="3124600">
                  <a:moveTo>
                    <a:pt x="0" y="0"/>
                  </a:moveTo>
                  <a:lnTo>
                    <a:pt x="2524254" y="0"/>
                  </a:lnTo>
                  <a:lnTo>
                    <a:pt x="2524254" y="3124600"/>
                  </a:lnTo>
                  <a:lnTo>
                    <a:pt x="0" y="3124600"/>
                  </a:lnTo>
                  <a:lnTo>
                    <a:pt x="0" y="0"/>
                  </a:lnTo>
                </a:path>
              </a:pathLst>
            </a:custGeom>
            <a:solidFill>
              <a:srgbClr val="FFFFFF"/>
            </a:solidFill>
          </p:spPr>
          <p:txBody>
            <a:bodyPr/>
            <a:lstStyle/>
            <a:p>
              <a:endParaRPr lang="en-US"/>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9489492" y="0"/>
            <a:ext cx="8798508" cy="7603886"/>
            <a:chOff x="0" y="0"/>
            <a:chExt cx="11731344" cy="10138515"/>
          </a:xfrm>
        </p:grpSpPr>
        <p:pic>
          <p:nvPicPr>
            <p:cNvPr id="6" name="Picture 6"/>
            <p:cNvPicPr>
              <a:picLocks noChangeAspect="1"/>
            </p:cNvPicPr>
            <p:nvPr/>
          </p:nvPicPr>
          <p:blipFill>
            <a:blip r:embed="rId2"/>
            <a:srcRect l="17456" r="17456"/>
            <a:stretch>
              <a:fillRect/>
            </a:stretch>
          </p:blipFill>
          <p:spPr>
            <a:xfrm>
              <a:off x="0" y="0"/>
              <a:ext cx="11731344" cy="10138515"/>
            </a:xfrm>
            <a:prstGeom prst="rect">
              <a:avLst/>
            </a:prstGeom>
          </p:spPr>
        </p:pic>
      </p:grpSp>
      <p:sp>
        <p:nvSpPr>
          <p:cNvPr id="7" name="AutoShape 7"/>
          <p:cNvSpPr/>
          <p:nvPr/>
        </p:nvSpPr>
        <p:spPr>
          <a:xfrm>
            <a:off x="1555740" y="1028700"/>
            <a:ext cx="6715728"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518391" y="2440305"/>
            <a:ext cx="7921321" cy="5849620"/>
          </a:xfrm>
          <a:prstGeom prst="rect">
            <a:avLst/>
          </a:prstGeom>
        </p:spPr>
        <p:txBody>
          <a:bodyPr lIns="0" tIns="0" rIns="0" bIns="0" rtlCol="0" anchor="t">
            <a:spAutoFit/>
          </a:bodyPr>
          <a:lstStyle/>
          <a:p>
            <a:pPr algn="just">
              <a:lnSpc>
                <a:spcPts val="3079"/>
              </a:lnSpc>
            </a:pPr>
            <a:r>
              <a:rPr lang="en-US" sz="2199" spc="219" dirty="0">
                <a:solidFill>
                  <a:srgbClr val="FFFFFF"/>
                </a:solidFill>
                <a:latin typeface="Roboto Condensed"/>
              </a:rPr>
              <a:t>  </a:t>
            </a:r>
            <a:r>
              <a:rPr lang="en-US" sz="2199" spc="219" dirty="0" err="1">
                <a:solidFill>
                  <a:srgbClr val="FFFFFF"/>
                </a:solidFill>
                <a:latin typeface="Roboto Condensed"/>
              </a:rPr>
              <a:t>Tarixiy</a:t>
            </a:r>
            <a:r>
              <a:rPr lang="en-US" sz="2199" spc="219" dirty="0">
                <a:solidFill>
                  <a:srgbClr val="FFFFFF"/>
                </a:solidFill>
                <a:latin typeface="Roboto Condensed"/>
              </a:rPr>
              <a:t> </a:t>
            </a:r>
            <a:r>
              <a:rPr lang="en-US" sz="2199" spc="219" dirty="0" err="1">
                <a:solidFill>
                  <a:srgbClr val="FFFFFF"/>
                </a:solidFill>
                <a:latin typeface="Roboto Condensed"/>
              </a:rPr>
              <a:t>taraqqiyot</a:t>
            </a:r>
            <a:r>
              <a:rPr lang="en-US" sz="2199" spc="219" dirty="0">
                <a:solidFill>
                  <a:srgbClr val="FFFFFF"/>
                </a:solidFill>
                <a:latin typeface="Roboto Condensed"/>
              </a:rPr>
              <a:t> </a:t>
            </a:r>
            <a:r>
              <a:rPr lang="en-US" sz="2199" spc="219" dirty="0" err="1">
                <a:solidFill>
                  <a:srgbClr val="FFFFFF"/>
                </a:solidFill>
                <a:latin typeface="Roboto Condensed"/>
              </a:rPr>
              <a:t>davriga</a:t>
            </a:r>
            <a:r>
              <a:rPr lang="en-US" sz="2199" spc="219" dirty="0">
                <a:solidFill>
                  <a:srgbClr val="FFFFFF"/>
                </a:solidFill>
                <a:latin typeface="Roboto Condensed"/>
              </a:rPr>
              <a:t> </a:t>
            </a:r>
            <a:r>
              <a:rPr lang="en-US" sz="2199" spc="219" dirty="0" err="1">
                <a:solidFill>
                  <a:srgbClr val="FFFFFF"/>
                </a:solidFill>
                <a:latin typeface="Roboto Condensed"/>
              </a:rPr>
              <a:t>nazar</a:t>
            </a:r>
            <a:r>
              <a:rPr lang="en-US" sz="2199" spc="219" dirty="0">
                <a:solidFill>
                  <a:srgbClr val="FFFFFF"/>
                </a:solidFill>
                <a:latin typeface="Roboto Condensed"/>
              </a:rPr>
              <a:t> </a:t>
            </a:r>
            <a:r>
              <a:rPr lang="en-US" sz="2199" spc="219" dirty="0" err="1">
                <a:solidFill>
                  <a:srgbClr val="FFFFFF"/>
                </a:solidFill>
                <a:latin typeface="Roboto Condensed"/>
              </a:rPr>
              <a:t>tashlar</a:t>
            </a:r>
            <a:r>
              <a:rPr lang="en-US" sz="2199" spc="219" dirty="0">
                <a:solidFill>
                  <a:srgbClr val="FFFFFF"/>
                </a:solidFill>
                <a:latin typeface="Roboto Condensed"/>
              </a:rPr>
              <a:t> </a:t>
            </a:r>
            <a:r>
              <a:rPr lang="en-US" sz="2199" spc="219" dirty="0" err="1">
                <a:solidFill>
                  <a:srgbClr val="FFFFFF"/>
                </a:solidFill>
                <a:latin typeface="Roboto Condensed"/>
              </a:rPr>
              <a:t>ekanmiz</a:t>
            </a:r>
            <a:r>
              <a:rPr lang="en-US" sz="2199" spc="219" dirty="0">
                <a:solidFill>
                  <a:srgbClr val="FFFFFF"/>
                </a:solidFill>
                <a:latin typeface="Roboto Condensed"/>
              </a:rPr>
              <a:t>, </a:t>
            </a:r>
            <a:r>
              <a:rPr lang="en-US" sz="2199" spc="219" dirty="0" err="1">
                <a:solidFill>
                  <a:srgbClr val="FFFFFF"/>
                </a:solidFill>
                <a:latin typeface="Roboto Condensed"/>
              </a:rPr>
              <a:t>xalqimizning</a:t>
            </a:r>
            <a:r>
              <a:rPr lang="en-US" sz="2199" spc="219" dirty="0">
                <a:solidFill>
                  <a:srgbClr val="FFFFFF"/>
                </a:solidFill>
                <a:latin typeface="Roboto Condensed"/>
              </a:rPr>
              <a:t> boy </a:t>
            </a:r>
            <a:r>
              <a:rPr lang="en-US" sz="2199" spc="219" dirty="0" err="1">
                <a:solidFill>
                  <a:srgbClr val="FFFFFF"/>
                </a:solidFill>
                <a:latin typeface="Roboto Condensed"/>
              </a:rPr>
              <a:t>ma’naviy</a:t>
            </a:r>
            <a:r>
              <a:rPr lang="en-US" sz="2199" spc="219" dirty="0">
                <a:solidFill>
                  <a:srgbClr val="FFFFFF"/>
                </a:solidFill>
                <a:latin typeface="Roboto Condensed"/>
              </a:rPr>
              <a:t> </a:t>
            </a:r>
            <a:r>
              <a:rPr lang="en-US" sz="2199" spc="219" dirty="0" err="1">
                <a:solidFill>
                  <a:srgbClr val="FFFFFF"/>
                </a:solidFill>
                <a:latin typeface="Roboto Condensed"/>
              </a:rPr>
              <a:t>merosi</a:t>
            </a:r>
            <a:r>
              <a:rPr lang="en-US" sz="2199" spc="219" dirty="0">
                <a:solidFill>
                  <a:srgbClr val="FFFFFF"/>
                </a:solidFill>
                <a:latin typeface="Roboto Condensed"/>
              </a:rPr>
              <a:t> va </a:t>
            </a:r>
            <a:r>
              <a:rPr lang="en-US" sz="2199" spc="219" dirty="0" err="1">
                <a:solidFill>
                  <a:srgbClr val="FFFFFF"/>
                </a:solidFill>
                <a:latin typeface="Roboto Condensed"/>
              </a:rPr>
              <a:t>tarixiy</a:t>
            </a:r>
            <a:r>
              <a:rPr lang="en-US" sz="2199" spc="219" dirty="0">
                <a:solidFill>
                  <a:srgbClr val="FFFFFF"/>
                </a:solidFill>
                <a:latin typeface="Roboto Condensed"/>
              </a:rPr>
              <a:t> </a:t>
            </a:r>
            <a:r>
              <a:rPr lang="en-US" sz="2199" spc="219" dirty="0" err="1">
                <a:solidFill>
                  <a:srgbClr val="FFFFFF"/>
                </a:solidFill>
                <a:latin typeface="Roboto Condensed"/>
              </a:rPr>
              <a:t>shakllanish</a:t>
            </a:r>
            <a:r>
              <a:rPr lang="en-US" sz="2199" spc="219" dirty="0">
                <a:solidFill>
                  <a:srgbClr val="FFFFFF"/>
                </a:solidFill>
                <a:latin typeface="Roboto Condensed"/>
              </a:rPr>
              <a:t> jarayonlari </a:t>
            </a:r>
            <a:r>
              <a:rPr lang="en-US" sz="2199" spc="219" dirty="0" err="1">
                <a:solidFill>
                  <a:srgbClr val="FFFFFF"/>
                </a:solidFill>
                <a:latin typeface="Roboto Condensed"/>
              </a:rPr>
              <a:t>mustaqil</a:t>
            </a:r>
            <a:r>
              <a:rPr lang="en-US" sz="2199" spc="219" dirty="0">
                <a:solidFill>
                  <a:srgbClr val="FFFFFF"/>
                </a:solidFill>
                <a:latin typeface="Roboto Condensed"/>
              </a:rPr>
              <a:t> </a:t>
            </a:r>
            <a:r>
              <a:rPr lang="en-US" sz="2199" spc="219" dirty="0" err="1">
                <a:solidFill>
                  <a:srgbClr val="FFFFFF"/>
                </a:solidFill>
                <a:latin typeface="Roboto Condensed"/>
              </a:rPr>
              <a:t>davlatning</a:t>
            </a:r>
            <a:r>
              <a:rPr lang="en-US" sz="2199" spc="219" dirty="0">
                <a:solidFill>
                  <a:srgbClr val="FFFFFF"/>
                </a:solidFill>
                <a:latin typeface="Roboto Condensed"/>
              </a:rPr>
              <a:t> </a:t>
            </a:r>
            <a:r>
              <a:rPr lang="en-US" sz="2199" spc="219" dirty="0" err="1">
                <a:solidFill>
                  <a:srgbClr val="FFFFFF"/>
                </a:solidFill>
                <a:latin typeface="Roboto Condensed"/>
              </a:rPr>
              <a:t>mustahkam</a:t>
            </a:r>
            <a:r>
              <a:rPr lang="en-US" sz="2199" spc="219" dirty="0">
                <a:solidFill>
                  <a:srgbClr val="FFFFFF"/>
                </a:solidFill>
                <a:latin typeface="Roboto Condensed"/>
              </a:rPr>
              <a:t> </a:t>
            </a:r>
            <a:r>
              <a:rPr lang="en-US" sz="2199" spc="219" dirty="0" err="1">
                <a:solidFill>
                  <a:srgbClr val="FFFFFF"/>
                </a:solidFill>
                <a:latin typeface="Roboto Condensed"/>
              </a:rPr>
              <a:t>bo‘lishining</a:t>
            </a:r>
            <a:r>
              <a:rPr lang="en-US" sz="2199" spc="219" dirty="0">
                <a:solidFill>
                  <a:srgbClr val="FFFFFF"/>
                </a:solidFill>
                <a:latin typeface="Roboto Condensed"/>
              </a:rPr>
              <a:t> </a:t>
            </a:r>
            <a:r>
              <a:rPr lang="en-US" sz="2199" spc="219" dirty="0" err="1">
                <a:solidFill>
                  <a:srgbClr val="FFFFFF"/>
                </a:solidFill>
                <a:latin typeface="Roboto Condensed"/>
              </a:rPr>
              <a:t>asosini</a:t>
            </a:r>
            <a:r>
              <a:rPr lang="en-US" sz="2199" spc="219" dirty="0">
                <a:solidFill>
                  <a:srgbClr val="FFFFFF"/>
                </a:solidFill>
                <a:latin typeface="Roboto Condensed"/>
              </a:rPr>
              <a:t> </a:t>
            </a:r>
            <a:r>
              <a:rPr lang="en-US" sz="2199" spc="219" dirty="0" err="1">
                <a:solidFill>
                  <a:srgbClr val="FFFFFF"/>
                </a:solidFill>
                <a:latin typeface="Roboto Condensed"/>
              </a:rPr>
              <a:t>tashkil</a:t>
            </a:r>
            <a:r>
              <a:rPr lang="en-US" sz="2199" spc="219" dirty="0">
                <a:solidFill>
                  <a:srgbClr val="FFFFFF"/>
                </a:solidFill>
                <a:latin typeface="Roboto Condensed"/>
              </a:rPr>
              <a:t> </a:t>
            </a:r>
            <a:r>
              <a:rPr lang="en-US" sz="2199" spc="219" dirty="0" err="1">
                <a:solidFill>
                  <a:srgbClr val="FFFFFF"/>
                </a:solidFill>
                <a:latin typeface="Roboto Condensed"/>
              </a:rPr>
              <a:t>etadi</a:t>
            </a:r>
            <a:r>
              <a:rPr lang="en-US" sz="2199" spc="219" dirty="0">
                <a:solidFill>
                  <a:srgbClr val="FFFFFF"/>
                </a:solidFill>
                <a:latin typeface="Roboto Condensed"/>
              </a:rPr>
              <a:t>. Bu </a:t>
            </a:r>
            <a:r>
              <a:rPr lang="en-US" sz="2199" spc="219" dirty="0" err="1">
                <a:solidFill>
                  <a:srgbClr val="FFFFFF"/>
                </a:solidFill>
                <a:latin typeface="Roboto Condensed"/>
              </a:rPr>
              <a:t>borada</a:t>
            </a:r>
            <a:r>
              <a:rPr lang="en-US" sz="2199" spc="219" dirty="0">
                <a:solidFill>
                  <a:srgbClr val="FFFFFF"/>
                </a:solidFill>
                <a:latin typeface="Roboto Condensed"/>
              </a:rPr>
              <a:t> </a:t>
            </a:r>
            <a:r>
              <a:rPr lang="en-US" sz="2199" spc="219" dirty="0" err="1">
                <a:solidFill>
                  <a:srgbClr val="FFFFFF"/>
                </a:solidFill>
                <a:latin typeface="Roboto Condensed"/>
              </a:rPr>
              <a:t>fikr</a:t>
            </a:r>
            <a:r>
              <a:rPr lang="en-US" sz="2199" spc="219" dirty="0">
                <a:solidFill>
                  <a:srgbClr val="FFFFFF"/>
                </a:solidFill>
                <a:latin typeface="Roboto Condensed"/>
              </a:rPr>
              <a:t> </a:t>
            </a:r>
            <a:r>
              <a:rPr lang="en-US" sz="2199" spc="219" dirty="0" err="1">
                <a:solidFill>
                  <a:srgbClr val="FFFFFF"/>
                </a:solidFill>
                <a:latin typeface="Roboto Condensed"/>
              </a:rPr>
              <a:t>yuritganda</a:t>
            </a:r>
            <a:r>
              <a:rPr lang="en-US" sz="2199" spc="219" dirty="0">
                <a:solidFill>
                  <a:srgbClr val="FFFFFF"/>
                </a:solidFill>
                <a:latin typeface="Roboto Condensed"/>
              </a:rPr>
              <a:t>, </a:t>
            </a:r>
            <a:r>
              <a:rPr lang="en-US" sz="2199" spc="219" dirty="0" err="1">
                <a:solidFill>
                  <a:srgbClr val="FFFFFF"/>
                </a:solidFill>
                <a:latin typeface="Roboto Condensed"/>
              </a:rPr>
              <a:t>Prezidentimizning</a:t>
            </a:r>
            <a:r>
              <a:rPr lang="en-US" sz="2199" spc="219" dirty="0">
                <a:solidFill>
                  <a:srgbClr val="FFFFFF"/>
                </a:solidFill>
                <a:latin typeface="Roboto Condensed"/>
              </a:rPr>
              <a:t> </a:t>
            </a:r>
            <a:r>
              <a:rPr lang="en-US" sz="2199" spc="219" dirty="0" err="1">
                <a:solidFill>
                  <a:srgbClr val="FFFFFF"/>
                </a:solidFill>
                <a:latin typeface="Roboto Condensed"/>
              </a:rPr>
              <a:t>quyidagi</a:t>
            </a:r>
            <a:r>
              <a:rPr lang="en-US" sz="2199" spc="219" dirty="0">
                <a:solidFill>
                  <a:srgbClr val="FFFFFF"/>
                </a:solidFill>
                <a:latin typeface="Roboto Condensed"/>
              </a:rPr>
              <a:t> </a:t>
            </a:r>
            <a:r>
              <a:rPr lang="en-US" sz="2199" spc="219" dirty="0" err="1">
                <a:solidFill>
                  <a:srgbClr val="FFFFFF"/>
                </a:solidFill>
                <a:latin typeface="Roboto Condensed"/>
              </a:rPr>
              <a:t>fikrlarini</a:t>
            </a:r>
            <a:r>
              <a:rPr lang="en-US" sz="2199" spc="219" dirty="0">
                <a:solidFill>
                  <a:srgbClr val="FFFFFF"/>
                </a:solidFill>
                <a:latin typeface="Roboto Condensed"/>
              </a:rPr>
              <a:t> </a:t>
            </a:r>
            <a:r>
              <a:rPr lang="en-US" sz="2199" spc="219" dirty="0" err="1">
                <a:solidFill>
                  <a:srgbClr val="FFFFFF"/>
                </a:solidFill>
                <a:latin typeface="Roboto Condensed"/>
              </a:rPr>
              <a:t>ta’kidlash</a:t>
            </a:r>
            <a:r>
              <a:rPr lang="en-US" sz="2199" spc="219" dirty="0">
                <a:solidFill>
                  <a:srgbClr val="FFFFFF"/>
                </a:solidFill>
                <a:latin typeface="Roboto Condensed"/>
              </a:rPr>
              <a:t> </a:t>
            </a:r>
            <a:r>
              <a:rPr lang="en-US" sz="2199" spc="219" dirty="0" err="1">
                <a:solidFill>
                  <a:srgbClr val="FFFFFF"/>
                </a:solidFill>
                <a:latin typeface="Roboto Condensed"/>
              </a:rPr>
              <a:t>joiz</a:t>
            </a:r>
            <a:r>
              <a:rPr lang="en-US" sz="2199" spc="219" dirty="0">
                <a:solidFill>
                  <a:srgbClr val="FFFFFF"/>
                </a:solidFill>
                <a:latin typeface="Roboto Condensed"/>
              </a:rPr>
              <a:t>, </a:t>
            </a:r>
            <a:r>
              <a:rPr lang="en-US" sz="2199" spc="219" dirty="0" err="1">
                <a:solidFill>
                  <a:srgbClr val="FFFFFF"/>
                </a:solidFill>
                <a:latin typeface="Roboto Condensed"/>
              </a:rPr>
              <a:t>albatta</a:t>
            </a:r>
            <a:r>
              <a:rPr lang="en-US" sz="2199" spc="219" dirty="0">
                <a:solidFill>
                  <a:srgbClr val="FFFFFF"/>
                </a:solidFill>
                <a:latin typeface="Roboto Condensed"/>
              </a:rPr>
              <a:t>: “Agar 3 </a:t>
            </a:r>
            <a:r>
              <a:rPr lang="en-US" sz="2199" spc="219" dirty="0" err="1">
                <a:solidFill>
                  <a:srgbClr val="FFFFFF"/>
                </a:solidFill>
                <a:latin typeface="Roboto Condensed"/>
              </a:rPr>
              <a:t>ming</a:t>
            </a:r>
            <a:r>
              <a:rPr lang="en-US" sz="2199" spc="219" dirty="0">
                <a:solidFill>
                  <a:srgbClr val="FFFFFF"/>
                </a:solidFill>
                <a:latin typeface="Roboto Condensed"/>
              </a:rPr>
              <a:t> </a:t>
            </a:r>
            <a:r>
              <a:rPr lang="en-US" sz="2199" spc="219" dirty="0" err="1">
                <a:solidFill>
                  <a:srgbClr val="FFFFFF"/>
                </a:solidFill>
                <a:latin typeface="Roboto Condensed"/>
              </a:rPr>
              <a:t>yillik</a:t>
            </a:r>
            <a:r>
              <a:rPr lang="en-US" sz="2199" spc="219" dirty="0">
                <a:solidFill>
                  <a:srgbClr val="FFFFFF"/>
                </a:solidFill>
                <a:latin typeface="Roboto Condensed"/>
              </a:rPr>
              <a:t> </a:t>
            </a:r>
            <a:r>
              <a:rPr lang="en-US" sz="2199" spc="219" dirty="0" err="1">
                <a:solidFill>
                  <a:srgbClr val="FFFFFF"/>
                </a:solidFill>
                <a:latin typeface="Roboto Condensed"/>
              </a:rPr>
              <a:t>tariximizga</a:t>
            </a:r>
            <a:r>
              <a:rPr lang="en-US" sz="2199" spc="219" dirty="0">
                <a:solidFill>
                  <a:srgbClr val="FFFFFF"/>
                </a:solidFill>
                <a:latin typeface="Roboto Condensed"/>
              </a:rPr>
              <a:t> </a:t>
            </a:r>
            <a:r>
              <a:rPr lang="en-US" sz="2199" spc="219" dirty="0" err="1">
                <a:solidFill>
                  <a:srgbClr val="FFFFFF"/>
                </a:solidFill>
                <a:latin typeface="Roboto Condensed"/>
              </a:rPr>
              <a:t>nazar</a:t>
            </a:r>
            <a:r>
              <a:rPr lang="en-US" sz="2199" spc="219" dirty="0">
                <a:solidFill>
                  <a:srgbClr val="FFFFFF"/>
                </a:solidFill>
                <a:latin typeface="Roboto Condensed"/>
              </a:rPr>
              <a:t> </a:t>
            </a:r>
            <a:r>
              <a:rPr lang="en-US" sz="2199" spc="219" dirty="0" err="1">
                <a:solidFill>
                  <a:srgbClr val="FFFFFF"/>
                </a:solidFill>
                <a:latin typeface="Roboto Condensed"/>
              </a:rPr>
              <a:t>tashlaydigan</a:t>
            </a:r>
            <a:r>
              <a:rPr lang="en-US" sz="2199" spc="219" dirty="0">
                <a:solidFill>
                  <a:srgbClr val="FFFFFF"/>
                </a:solidFill>
                <a:latin typeface="Roboto Condensed"/>
              </a:rPr>
              <a:t> </a:t>
            </a:r>
            <a:r>
              <a:rPr lang="en-US" sz="2199" spc="219" dirty="0" err="1">
                <a:solidFill>
                  <a:srgbClr val="FFFFFF"/>
                </a:solidFill>
                <a:latin typeface="Roboto Condensed"/>
              </a:rPr>
              <a:t>bo‘lsak</a:t>
            </a:r>
            <a:r>
              <a:rPr lang="en-US" sz="2199" spc="219" dirty="0">
                <a:solidFill>
                  <a:srgbClr val="FFFFFF"/>
                </a:solidFill>
                <a:latin typeface="Roboto Condensed"/>
              </a:rPr>
              <a:t>, </a:t>
            </a:r>
            <a:r>
              <a:rPr lang="en-US" sz="2199" spc="219" dirty="0" err="1">
                <a:solidFill>
                  <a:srgbClr val="FFFFFF"/>
                </a:solidFill>
                <a:latin typeface="Roboto Condensed"/>
              </a:rPr>
              <a:t>ota-bobolarimiz</a:t>
            </a:r>
            <a:r>
              <a:rPr lang="en-US" sz="2199" spc="219" dirty="0">
                <a:solidFill>
                  <a:srgbClr val="FFFFFF"/>
                </a:solidFill>
                <a:latin typeface="Roboto Condensed"/>
              </a:rPr>
              <a:t> </a:t>
            </a:r>
            <a:r>
              <a:rPr lang="en-US" sz="2199" spc="219" dirty="0" err="1">
                <a:solidFill>
                  <a:srgbClr val="FFFFFF"/>
                </a:solidFill>
                <a:latin typeface="Roboto Condensed"/>
              </a:rPr>
              <a:t>asrlar</a:t>
            </a:r>
            <a:r>
              <a:rPr lang="en-US" sz="2199" spc="219" dirty="0">
                <a:solidFill>
                  <a:srgbClr val="FFFFFF"/>
                </a:solidFill>
                <a:latin typeface="Roboto Condensed"/>
              </a:rPr>
              <a:t> </a:t>
            </a:r>
            <a:r>
              <a:rPr lang="en-US" sz="2199" spc="219" dirty="0" err="1">
                <a:solidFill>
                  <a:srgbClr val="FFFFFF"/>
                </a:solidFill>
                <a:latin typeface="Roboto Condensed"/>
              </a:rPr>
              <a:t>mobaynida</a:t>
            </a:r>
            <a:r>
              <a:rPr lang="en-US" sz="2199" spc="219" dirty="0">
                <a:solidFill>
                  <a:srgbClr val="FFFFFF"/>
                </a:solidFill>
                <a:latin typeface="Roboto Condensed"/>
              </a:rPr>
              <a:t> </a:t>
            </a:r>
            <a:r>
              <a:rPr lang="en-US" sz="2199" spc="219" dirty="0" err="1">
                <a:solidFill>
                  <a:srgbClr val="FFFFFF"/>
                </a:solidFill>
                <a:latin typeface="Roboto Condensed"/>
              </a:rPr>
              <a:t>dunyo</a:t>
            </a:r>
            <a:r>
              <a:rPr lang="en-US" sz="2199" spc="219" dirty="0">
                <a:solidFill>
                  <a:srgbClr val="FFFFFF"/>
                </a:solidFill>
                <a:latin typeface="Roboto Condensed"/>
              </a:rPr>
              <a:t> </a:t>
            </a:r>
            <a:r>
              <a:rPr lang="en-US" sz="2199" spc="219" dirty="0" err="1">
                <a:solidFill>
                  <a:srgbClr val="FFFFFF"/>
                </a:solidFill>
                <a:latin typeface="Roboto Condensed"/>
              </a:rPr>
              <a:t>tamadduniga</a:t>
            </a:r>
            <a:r>
              <a:rPr lang="en-US" sz="2199" spc="219" dirty="0">
                <a:solidFill>
                  <a:srgbClr val="FFFFFF"/>
                </a:solidFill>
                <a:latin typeface="Roboto Condensed"/>
              </a:rPr>
              <a:t> </a:t>
            </a:r>
            <a:r>
              <a:rPr lang="en-US" sz="2199" spc="219" dirty="0" err="1">
                <a:solidFill>
                  <a:srgbClr val="FFFFFF"/>
                </a:solidFill>
                <a:latin typeface="Roboto Condensed"/>
              </a:rPr>
              <a:t>nafaqat</a:t>
            </a:r>
            <a:r>
              <a:rPr lang="en-US" sz="2199" spc="219" dirty="0">
                <a:solidFill>
                  <a:srgbClr val="FFFFFF"/>
                </a:solidFill>
                <a:latin typeface="Roboto Condensed"/>
              </a:rPr>
              <a:t> </a:t>
            </a:r>
            <a:r>
              <a:rPr lang="en-US" sz="2199" spc="219" dirty="0" err="1">
                <a:solidFill>
                  <a:srgbClr val="FFFFFF"/>
                </a:solidFill>
                <a:latin typeface="Roboto Condensed"/>
              </a:rPr>
              <a:t>jismoniy</a:t>
            </a:r>
            <a:r>
              <a:rPr lang="en-US" sz="2199" spc="219" dirty="0">
                <a:solidFill>
                  <a:srgbClr val="FFFFFF"/>
                </a:solidFill>
                <a:latin typeface="Roboto Condensed"/>
              </a:rPr>
              <a:t>, </a:t>
            </a:r>
            <a:r>
              <a:rPr lang="en-US" sz="2199" spc="219" dirty="0" err="1">
                <a:solidFill>
                  <a:srgbClr val="FFFFFF"/>
                </a:solidFill>
                <a:latin typeface="Roboto Condensed"/>
              </a:rPr>
              <a:t>balki</a:t>
            </a:r>
            <a:r>
              <a:rPr lang="en-US" sz="2199" spc="219" dirty="0">
                <a:solidFill>
                  <a:srgbClr val="FFFFFF"/>
                </a:solidFill>
                <a:latin typeface="Roboto Condensed"/>
              </a:rPr>
              <a:t> </a:t>
            </a:r>
            <a:r>
              <a:rPr lang="en-US" sz="2199" spc="219" dirty="0" err="1">
                <a:solidFill>
                  <a:srgbClr val="FFFFFF"/>
                </a:solidFill>
                <a:latin typeface="Roboto Condensed"/>
              </a:rPr>
              <a:t>intellektual</a:t>
            </a:r>
            <a:r>
              <a:rPr lang="en-US" sz="2199" spc="219" dirty="0">
                <a:solidFill>
                  <a:srgbClr val="FFFFFF"/>
                </a:solidFill>
                <a:latin typeface="Roboto Condensed"/>
              </a:rPr>
              <a:t> </a:t>
            </a:r>
            <a:r>
              <a:rPr lang="en-US" sz="2199" spc="219" dirty="0" err="1">
                <a:solidFill>
                  <a:srgbClr val="FFFFFF"/>
                </a:solidFill>
                <a:latin typeface="Roboto Condensed"/>
              </a:rPr>
              <a:t>mehnati</a:t>
            </a:r>
            <a:r>
              <a:rPr lang="en-US" sz="2199" spc="219" dirty="0">
                <a:solidFill>
                  <a:srgbClr val="FFFFFF"/>
                </a:solidFill>
                <a:latin typeface="Roboto Condensed"/>
              </a:rPr>
              <a:t> </a:t>
            </a:r>
            <a:r>
              <a:rPr lang="en-US" sz="2199" spc="219" dirty="0" err="1">
                <a:solidFill>
                  <a:srgbClr val="FFFFFF"/>
                </a:solidFill>
                <a:latin typeface="Roboto Condensed"/>
              </a:rPr>
              <a:t>bilan</a:t>
            </a:r>
            <a:r>
              <a:rPr lang="en-US" sz="2199" spc="219" dirty="0">
                <a:solidFill>
                  <a:srgbClr val="FFFFFF"/>
                </a:solidFill>
                <a:latin typeface="Roboto Condensed"/>
              </a:rPr>
              <a:t> </a:t>
            </a:r>
            <a:r>
              <a:rPr lang="en-US" sz="2199" spc="219" dirty="0" err="1">
                <a:solidFill>
                  <a:srgbClr val="FFFFFF"/>
                </a:solidFill>
                <a:latin typeface="Roboto Condensed"/>
              </a:rPr>
              <a:t>ulkan</a:t>
            </a:r>
            <a:r>
              <a:rPr lang="en-US" sz="2199" spc="219" dirty="0">
                <a:solidFill>
                  <a:srgbClr val="FFFFFF"/>
                </a:solidFill>
                <a:latin typeface="Roboto Condensed"/>
              </a:rPr>
              <a:t> </a:t>
            </a:r>
            <a:r>
              <a:rPr lang="en-US" sz="2199" spc="219" dirty="0" err="1">
                <a:solidFill>
                  <a:srgbClr val="FFFFFF"/>
                </a:solidFill>
                <a:latin typeface="Roboto Condensed"/>
              </a:rPr>
              <a:t>hissa</a:t>
            </a:r>
            <a:r>
              <a:rPr lang="en-US" sz="2199" spc="219" dirty="0">
                <a:solidFill>
                  <a:srgbClr val="FFFFFF"/>
                </a:solidFill>
                <a:latin typeface="Roboto Condensed"/>
              </a:rPr>
              <a:t> </a:t>
            </a:r>
            <a:r>
              <a:rPr lang="en-US" sz="2199" spc="219" dirty="0" err="1">
                <a:solidFill>
                  <a:srgbClr val="FFFFFF"/>
                </a:solidFill>
                <a:latin typeface="Roboto Condensed"/>
              </a:rPr>
              <a:t>qo‘shganiga</a:t>
            </a:r>
            <a:r>
              <a:rPr lang="en-US" sz="2199" spc="219" dirty="0">
                <a:solidFill>
                  <a:srgbClr val="FFFFFF"/>
                </a:solidFill>
                <a:latin typeface="Roboto Condensed"/>
              </a:rPr>
              <a:t> </a:t>
            </a:r>
            <a:r>
              <a:rPr lang="en-US" sz="2199" spc="219" dirty="0" err="1">
                <a:solidFill>
                  <a:srgbClr val="FFFFFF"/>
                </a:solidFill>
                <a:latin typeface="Roboto Condensed"/>
              </a:rPr>
              <a:t>guvoh</a:t>
            </a:r>
            <a:r>
              <a:rPr lang="en-US" sz="2199" spc="219" dirty="0">
                <a:solidFill>
                  <a:srgbClr val="FFFFFF"/>
                </a:solidFill>
                <a:latin typeface="Roboto Condensed"/>
              </a:rPr>
              <a:t> </a:t>
            </a:r>
            <a:r>
              <a:rPr lang="en-US" sz="2199" spc="219" dirty="0" err="1">
                <a:solidFill>
                  <a:srgbClr val="FFFFFF"/>
                </a:solidFill>
                <a:latin typeface="Roboto Condensed"/>
              </a:rPr>
              <a:t>bo‘lamiz</a:t>
            </a:r>
            <a:r>
              <a:rPr lang="en-US" sz="2199" spc="219" dirty="0">
                <a:solidFill>
                  <a:srgbClr val="FFFFFF"/>
                </a:solidFill>
                <a:latin typeface="Roboto Condensed"/>
              </a:rPr>
              <a:t>. Biz </a:t>
            </a:r>
            <a:r>
              <a:rPr lang="en-US" sz="2199" spc="219" dirty="0" err="1">
                <a:solidFill>
                  <a:srgbClr val="FFFFFF"/>
                </a:solidFill>
                <a:latin typeface="Roboto Condensed"/>
              </a:rPr>
              <a:t>jahonga</a:t>
            </a:r>
            <a:r>
              <a:rPr lang="en-US" sz="2199" spc="219" dirty="0">
                <a:solidFill>
                  <a:srgbClr val="FFFFFF"/>
                </a:solidFill>
                <a:latin typeface="Roboto Condensed"/>
              </a:rPr>
              <a:t> </a:t>
            </a:r>
            <a:r>
              <a:rPr lang="en-US" sz="2199" spc="219" dirty="0" err="1">
                <a:solidFill>
                  <a:srgbClr val="FFFFFF"/>
                </a:solidFill>
                <a:latin typeface="Roboto Condensed"/>
              </a:rPr>
              <a:t>faqat</a:t>
            </a:r>
            <a:r>
              <a:rPr lang="en-US" sz="2199" spc="219" dirty="0">
                <a:solidFill>
                  <a:srgbClr val="FFFFFF"/>
                </a:solidFill>
                <a:latin typeface="Roboto Condensed"/>
              </a:rPr>
              <a:t> </a:t>
            </a:r>
            <a:r>
              <a:rPr lang="en-US" sz="2199" spc="219" dirty="0" err="1">
                <a:solidFill>
                  <a:srgbClr val="FFFFFF"/>
                </a:solidFill>
                <a:latin typeface="Roboto Condensed"/>
              </a:rPr>
              <a:t>xomashyo</a:t>
            </a:r>
            <a:r>
              <a:rPr lang="en-US" sz="2199" spc="219" dirty="0">
                <a:solidFill>
                  <a:srgbClr val="FFFFFF"/>
                </a:solidFill>
                <a:latin typeface="Roboto Condensed"/>
              </a:rPr>
              <a:t> </a:t>
            </a:r>
            <a:r>
              <a:rPr lang="en-US" sz="2199" spc="219" dirty="0" err="1">
                <a:solidFill>
                  <a:srgbClr val="FFFFFF"/>
                </a:solidFill>
                <a:latin typeface="Roboto Condensed"/>
              </a:rPr>
              <a:t>emas</a:t>
            </a:r>
            <a:r>
              <a:rPr lang="en-US" sz="2199" spc="219" dirty="0">
                <a:solidFill>
                  <a:srgbClr val="FFFFFF"/>
                </a:solidFill>
                <a:latin typeface="Roboto Condensed"/>
              </a:rPr>
              <a:t>, </a:t>
            </a:r>
            <a:r>
              <a:rPr lang="en-US" sz="2199" spc="219" dirty="0" err="1">
                <a:solidFill>
                  <a:srgbClr val="FFFFFF"/>
                </a:solidFill>
                <a:latin typeface="Roboto Condensed"/>
              </a:rPr>
              <a:t>avvalo</a:t>
            </a:r>
            <a:r>
              <a:rPr lang="en-US" sz="2199" spc="219" dirty="0">
                <a:solidFill>
                  <a:srgbClr val="FFFFFF"/>
                </a:solidFill>
                <a:latin typeface="Roboto Condensed"/>
              </a:rPr>
              <a:t> </a:t>
            </a:r>
            <a:r>
              <a:rPr lang="en-US" sz="2199" spc="219" dirty="0" err="1">
                <a:solidFill>
                  <a:srgbClr val="FFFFFF"/>
                </a:solidFill>
                <a:latin typeface="Roboto Condensed"/>
              </a:rPr>
              <a:t>ilm-ma’rifat</a:t>
            </a:r>
            <a:r>
              <a:rPr lang="en-US" sz="2199" spc="219" dirty="0">
                <a:solidFill>
                  <a:srgbClr val="FFFFFF"/>
                </a:solidFill>
                <a:latin typeface="Roboto Condensed"/>
              </a:rPr>
              <a:t>, </a:t>
            </a:r>
            <a:r>
              <a:rPr lang="en-US" sz="2199" spc="219" dirty="0" err="1">
                <a:solidFill>
                  <a:srgbClr val="FFFFFF"/>
                </a:solidFill>
                <a:latin typeface="Roboto Condensed"/>
              </a:rPr>
              <a:t>ma’naviy</a:t>
            </a:r>
            <a:r>
              <a:rPr lang="en-US" sz="2199" spc="219" dirty="0">
                <a:solidFill>
                  <a:srgbClr val="FFFFFF"/>
                </a:solidFill>
                <a:latin typeface="Roboto Condensed"/>
              </a:rPr>
              <a:t> </a:t>
            </a:r>
            <a:r>
              <a:rPr lang="en-US" sz="2199" spc="219" dirty="0" err="1">
                <a:solidFill>
                  <a:srgbClr val="FFFFFF"/>
                </a:solidFill>
                <a:latin typeface="Roboto Condensed"/>
              </a:rPr>
              <a:t>boylik</a:t>
            </a:r>
            <a:r>
              <a:rPr lang="en-US" sz="2199" spc="219" dirty="0">
                <a:solidFill>
                  <a:srgbClr val="FFFFFF"/>
                </a:solidFill>
                <a:latin typeface="Roboto Condensed"/>
              </a:rPr>
              <a:t> </a:t>
            </a:r>
            <a:r>
              <a:rPr lang="en-US" sz="2199" spc="219" dirty="0" err="1">
                <a:solidFill>
                  <a:srgbClr val="FFFFFF"/>
                </a:solidFill>
                <a:latin typeface="Roboto Condensed"/>
              </a:rPr>
              <a:t>yetkazib</a:t>
            </a:r>
            <a:r>
              <a:rPr lang="en-US" sz="2199" spc="219" dirty="0">
                <a:solidFill>
                  <a:srgbClr val="FFFFFF"/>
                </a:solidFill>
                <a:latin typeface="Roboto Condensed"/>
              </a:rPr>
              <a:t> </a:t>
            </a:r>
            <a:r>
              <a:rPr lang="en-US" sz="2199" spc="219" dirty="0" err="1">
                <a:solidFill>
                  <a:srgbClr val="FFFFFF"/>
                </a:solidFill>
                <a:latin typeface="Roboto Condensed"/>
              </a:rPr>
              <a:t>bergan</a:t>
            </a:r>
            <a:r>
              <a:rPr lang="en-US" sz="2199" spc="219" dirty="0">
                <a:solidFill>
                  <a:srgbClr val="FFFFFF"/>
                </a:solidFill>
                <a:latin typeface="Roboto Condensed"/>
              </a:rPr>
              <a:t> ne-ne </a:t>
            </a:r>
            <a:r>
              <a:rPr lang="en-US" sz="2199" spc="219" dirty="0" err="1">
                <a:solidFill>
                  <a:srgbClr val="FFFFFF"/>
                </a:solidFill>
                <a:latin typeface="Roboto Condensed"/>
              </a:rPr>
              <a:t>ulug</a:t>
            </a:r>
            <a:r>
              <a:rPr lang="en-US" sz="2199" spc="219" dirty="0">
                <a:solidFill>
                  <a:srgbClr val="FFFFFF"/>
                </a:solidFill>
                <a:latin typeface="Roboto Condensed"/>
              </a:rPr>
              <a:t>‘ </a:t>
            </a:r>
            <a:r>
              <a:rPr lang="en-US" sz="2199" spc="219" dirty="0" err="1">
                <a:solidFill>
                  <a:srgbClr val="FFFFFF"/>
                </a:solidFill>
                <a:latin typeface="Roboto Condensed"/>
              </a:rPr>
              <a:t>zotlarning</a:t>
            </a:r>
            <a:r>
              <a:rPr lang="en-US" sz="2199" spc="219" dirty="0">
                <a:solidFill>
                  <a:srgbClr val="FFFFFF"/>
                </a:solidFill>
                <a:latin typeface="Roboto Condensed"/>
              </a:rPr>
              <a:t> </a:t>
            </a:r>
            <a:r>
              <a:rPr lang="en-US" sz="2199" spc="219" dirty="0" err="1">
                <a:solidFill>
                  <a:srgbClr val="FFFFFF"/>
                </a:solidFill>
                <a:latin typeface="Roboto Condensed"/>
              </a:rPr>
              <a:t>avlodimiz</a:t>
            </a:r>
            <a:r>
              <a:rPr lang="en-US" sz="2199" spc="219" dirty="0">
                <a:solidFill>
                  <a:srgbClr val="FFFFFF"/>
                </a:solidFill>
                <a:latin typeface="Roboto Condensed"/>
              </a:rPr>
              <a:t>. </a:t>
            </a:r>
            <a:r>
              <a:rPr lang="en-US" sz="2199" spc="219" dirty="0" err="1">
                <a:solidFill>
                  <a:srgbClr val="FFFFFF"/>
                </a:solidFill>
                <a:latin typeface="Roboto Condensed"/>
              </a:rPr>
              <a:t>Hech</a:t>
            </a:r>
            <a:r>
              <a:rPr lang="en-US" sz="2199" spc="219" dirty="0">
                <a:solidFill>
                  <a:srgbClr val="FFFFFF"/>
                </a:solidFill>
                <a:latin typeface="Roboto Condensed"/>
              </a:rPr>
              <a:t> </a:t>
            </a:r>
            <a:r>
              <a:rPr lang="en-US" sz="2199" spc="219" dirty="0" err="1">
                <a:solidFill>
                  <a:srgbClr val="FFFFFF"/>
                </a:solidFill>
                <a:latin typeface="Roboto Condensed"/>
              </a:rPr>
              <a:t>shubhasiz</a:t>
            </a:r>
            <a:r>
              <a:rPr lang="en-US" sz="2199" spc="219" dirty="0">
                <a:solidFill>
                  <a:srgbClr val="FFFFFF"/>
                </a:solidFill>
                <a:latin typeface="Roboto Condensed"/>
              </a:rPr>
              <a:t>, </a:t>
            </a:r>
            <a:r>
              <a:rPr lang="en-US" sz="2199" spc="219" dirty="0" err="1">
                <a:solidFill>
                  <a:srgbClr val="FFFFFF"/>
                </a:solidFill>
                <a:latin typeface="Roboto Condensed"/>
              </a:rPr>
              <a:t>ularga</a:t>
            </a:r>
            <a:r>
              <a:rPr lang="en-US" sz="2199" spc="219" dirty="0">
                <a:solidFill>
                  <a:srgbClr val="FFFFFF"/>
                </a:solidFill>
                <a:latin typeface="Roboto Condensed"/>
              </a:rPr>
              <a:t> </a:t>
            </a:r>
            <a:r>
              <a:rPr lang="en-US" sz="2199" spc="219" dirty="0" err="1">
                <a:solidFill>
                  <a:srgbClr val="FFFFFF"/>
                </a:solidFill>
                <a:latin typeface="Roboto Condensed"/>
              </a:rPr>
              <a:t>xos</a:t>
            </a:r>
            <a:r>
              <a:rPr lang="en-US" sz="2199" spc="219" dirty="0">
                <a:solidFill>
                  <a:srgbClr val="FFFFFF"/>
                </a:solidFill>
                <a:latin typeface="Roboto Condensed"/>
              </a:rPr>
              <a:t> </a:t>
            </a:r>
            <a:r>
              <a:rPr lang="en-US" sz="2199" spc="219" dirty="0" err="1">
                <a:solidFill>
                  <a:srgbClr val="FFFFFF"/>
                </a:solidFill>
                <a:latin typeface="Roboto Condensed"/>
              </a:rPr>
              <a:t>bo‘lgan</a:t>
            </a:r>
            <a:r>
              <a:rPr lang="en-US" sz="2199" spc="219" dirty="0">
                <a:solidFill>
                  <a:srgbClr val="FFFFFF"/>
                </a:solidFill>
                <a:latin typeface="Roboto Condensed"/>
              </a:rPr>
              <a:t> </a:t>
            </a:r>
            <a:r>
              <a:rPr lang="en-US" sz="2199" spc="219" dirty="0" err="1">
                <a:solidFill>
                  <a:srgbClr val="FFFFFF"/>
                </a:solidFill>
                <a:latin typeface="Roboto Condensed"/>
              </a:rPr>
              <a:t>buyuk</a:t>
            </a:r>
            <a:r>
              <a:rPr lang="en-US" sz="2199" spc="219" dirty="0">
                <a:solidFill>
                  <a:srgbClr val="FFFFFF"/>
                </a:solidFill>
                <a:latin typeface="Roboto Condensed"/>
              </a:rPr>
              <a:t> </a:t>
            </a:r>
            <a:r>
              <a:rPr lang="en-US" sz="2199" spc="219" dirty="0" err="1">
                <a:solidFill>
                  <a:srgbClr val="FFFFFF"/>
                </a:solidFill>
                <a:latin typeface="Roboto Condensed"/>
              </a:rPr>
              <a:t>fazilatlar</a:t>
            </a:r>
            <a:r>
              <a:rPr lang="en-US" sz="2199" spc="219" dirty="0">
                <a:solidFill>
                  <a:srgbClr val="FFFFFF"/>
                </a:solidFill>
                <a:latin typeface="Roboto Condensed"/>
              </a:rPr>
              <a:t>, </a:t>
            </a:r>
            <a:r>
              <a:rPr lang="en-US" sz="2199" spc="219" dirty="0" err="1">
                <a:solidFill>
                  <a:srgbClr val="FFFFFF"/>
                </a:solidFill>
                <a:latin typeface="Roboto Condensed"/>
              </a:rPr>
              <a:t>ular</a:t>
            </a:r>
            <a:r>
              <a:rPr lang="en-US" sz="2199" spc="219" dirty="0">
                <a:solidFill>
                  <a:srgbClr val="FFFFFF"/>
                </a:solidFill>
                <a:latin typeface="Roboto Condensed"/>
              </a:rPr>
              <a:t> </a:t>
            </a:r>
            <a:r>
              <a:rPr lang="en-US" sz="2199" spc="219" dirty="0" err="1">
                <a:solidFill>
                  <a:srgbClr val="FFFFFF"/>
                </a:solidFill>
                <a:latin typeface="Roboto Condensed"/>
              </a:rPr>
              <a:t>yaratgan</a:t>
            </a:r>
            <a:r>
              <a:rPr lang="en-US" sz="2199" spc="219" dirty="0">
                <a:solidFill>
                  <a:srgbClr val="FFFFFF"/>
                </a:solidFill>
                <a:latin typeface="Roboto Condensed"/>
              </a:rPr>
              <a:t> </a:t>
            </a:r>
            <a:r>
              <a:rPr lang="en-US" sz="2199" spc="219" dirty="0" err="1">
                <a:solidFill>
                  <a:srgbClr val="FFFFFF"/>
                </a:solidFill>
                <a:latin typeface="Roboto Condensed"/>
              </a:rPr>
              <a:t>shonli</a:t>
            </a:r>
            <a:r>
              <a:rPr lang="en-US" sz="2199" spc="219" dirty="0">
                <a:solidFill>
                  <a:srgbClr val="FFFFFF"/>
                </a:solidFill>
                <a:latin typeface="Roboto Condensed"/>
              </a:rPr>
              <a:t> </a:t>
            </a:r>
            <a:r>
              <a:rPr lang="en-US" sz="2199" spc="219" dirty="0" err="1">
                <a:solidFill>
                  <a:srgbClr val="FFFFFF"/>
                </a:solidFill>
                <a:latin typeface="Roboto Condensed"/>
              </a:rPr>
              <a:t>an’analar</a:t>
            </a:r>
            <a:r>
              <a:rPr lang="en-US" sz="2199" spc="219" dirty="0">
                <a:solidFill>
                  <a:srgbClr val="FFFFFF"/>
                </a:solidFill>
                <a:latin typeface="Roboto Condensed"/>
              </a:rPr>
              <a:t> </a:t>
            </a:r>
            <a:r>
              <a:rPr lang="en-US" sz="2199" spc="219" dirty="0" err="1">
                <a:solidFill>
                  <a:srgbClr val="FFFFFF"/>
                </a:solidFill>
                <a:latin typeface="Roboto Condensed"/>
              </a:rPr>
              <a:t>bugun</a:t>
            </a:r>
            <a:r>
              <a:rPr lang="en-US" sz="2199" spc="219" dirty="0">
                <a:solidFill>
                  <a:srgbClr val="FFFFFF"/>
                </a:solidFill>
                <a:latin typeface="Roboto Condensed"/>
              </a:rPr>
              <a:t> ham </a:t>
            </a:r>
            <a:r>
              <a:rPr lang="en-US" sz="2199" spc="219" dirty="0" err="1">
                <a:solidFill>
                  <a:srgbClr val="FFFFFF"/>
                </a:solidFill>
                <a:latin typeface="Roboto Condensed"/>
              </a:rPr>
              <a:t>bizning</a:t>
            </a:r>
            <a:r>
              <a:rPr lang="en-US" sz="2199" spc="219" dirty="0">
                <a:solidFill>
                  <a:srgbClr val="FFFFFF"/>
                </a:solidFill>
                <a:latin typeface="Roboto Condensed"/>
              </a:rPr>
              <a:t> </a:t>
            </a:r>
            <a:r>
              <a:rPr lang="en-US" sz="2199" spc="219" dirty="0" err="1">
                <a:solidFill>
                  <a:srgbClr val="FFFFFF"/>
                </a:solidFill>
                <a:latin typeface="Roboto Condensed"/>
              </a:rPr>
              <a:t>qalbimizda</a:t>
            </a:r>
            <a:r>
              <a:rPr lang="en-US" sz="2199" spc="219" dirty="0">
                <a:solidFill>
                  <a:srgbClr val="FFFFFF"/>
                </a:solidFill>
                <a:latin typeface="Roboto Condensed"/>
              </a:rPr>
              <a:t>, </a:t>
            </a:r>
            <a:r>
              <a:rPr lang="en-US" sz="2199" spc="219" dirty="0" err="1">
                <a:solidFill>
                  <a:srgbClr val="FFFFFF"/>
                </a:solidFill>
                <a:latin typeface="Roboto Condensed"/>
              </a:rPr>
              <a:t>ongimizda</a:t>
            </a:r>
            <a:r>
              <a:rPr lang="en-US" sz="2199" spc="219" dirty="0">
                <a:solidFill>
                  <a:srgbClr val="FFFFFF"/>
                </a:solidFill>
                <a:latin typeface="Roboto Condensed"/>
              </a:rPr>
              <a:t>, </a:t>
            </a:r>
            <a:r>
              <a:rPr lang="en-US" sz="2199" spc="219" dirty="0" err="1">
                <a:solidFill>
                  <a:srgbClr val="FFFFFF"/>
                </a:solidFill>
                <a:latin typeface="Roboto Condensed"/>
              </a:rPr>
              <a:t>hayotimizda</a:t>
            </a:r>
            <a:r>
              <a:rPr lang="en-US" sz="2199" spc="219" dirty="0">
                <a:solidFill>
                  <a:srgbClr val="FFFFFF"/>
                </a:solidFill>
                <a:latin typeface="Roboto Condensed"/>
              </a:rPr>
              <a:t> </a:t>
            </a:r>
            <a:r>
              <a:rPr lang="en-US" sz="2199" spc="219" dirty="0" err="1">
                <a:solidFill>
                  <a:srgbClr val="FFFFFF"/>
                </a:solidFill>
                <a:latin typeface="Roboto Condensed"/>
              </a:rPr>
              <a:t>yashamoqda</a:t>
            </a:r>
            <a:r>
              <a:rPr lang="en-US" sz="2199" spc="219" dirty="0">
                <a:solidFill>
                  <a:srgbClr val="FFFFFF"/>
                </a:solidFill>
                <a:latin typeface="Roboto Condensed"/>
              </a:rPr>
              <a:t>.</a:t>
            </a:r>
          </a:p>
          <a:p>
            <a:pPr algn="just">
              <a:lnSpc>
                <a:spcPts val="3079"/>
              </a:lnSpc>
              <a:spcBef>
                <a:spcPct val="0"/>
              </a:spcBef>
            </a:pPr>
            <a:endParaRPr lang="en-US" sz="2199" spc="219" dirty="0">
              <a:solidFill>
                <a:srgbClr val="FFFFFF"/>
              </a:solidFill>
              <a:latin typeface="Roboto Condensed"/>
            </a:endParaRPr>
          </a:p>
        </p:txBody>
      </p:sp>
      <p:grpSp>
        <p:nvGrpSpPr>
          <p:cNvPr id="9" name="Group 9"/>
          <p:cNvGrpSpPr/>
          <p:nvPr/>
        </p:nvGrpSpPr>
        <p:grpSpPr>
          <a:xfrm rot="5400000">
            <a:off x="16216341" y="5156097"/>
            <a:ext cx="1248399" cy="9013407"/>
            <a:chOff x="0" y="0"/>
            <a:chExt cx="572349" cy="4132345"/>
          </a:xfrm>
        </p:grpSpPr>
        <p:sp>
          <p:nvSpPr>
            <p:cNvPr id="10" name="Freeform 10"/>
            <p:cNvSpPr/>
            <p:nvPr/>
          </p:nvSpPr>
          <p:spPr>
            <a:xfrm>
              <a:off x="0" y="0"/>
              <a:ext cx="572349" cy="4132345"/>
            </a:xfrm>
            <a:custGeom>
              <a:avLst/>
              <a:gdLst/>
              <a:ahLst/>
              <a:cxnLst/>
              <a:rect l="l" t="t" r="r" b="b"/>
              <a:pathLst>
                <a:path w="572349" h="4132345">
                  <a:moveTo>
                    <a:pt x="0" y="0"/>
                  </a:moveTo>
                  <a:lnTo>
                    <a:pt x="572349" y="0"/>
                  </a:lnTo>
                  <a:lnTo>
                    <a:pt x="572349" y="4132345"/>
                  </a:lnTo>
                  <a:lnTo>
                    <a:pt x="0" y="4132345"/>
                  </a:lnTo>
                  <a:lnTo>
                    <a:pt x="0" y="0"/>
                  </a:lnTo>
                </a:path>
              </a:pathLst>
            </a:custGeom>
            <a:solidFill>
              <a:srgbClr val="051D40"/>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2698584" y="4188460"/>
            <a:ext cx="2613061" cy="2273181"/>
            <a:chOff x="0" y="0"/>
            <a:chExt cx="991873" cy="862860"/>
          </a:xfrm>
        </p:grpSpPr>
        <p:sp>
          <p:nvSpPr>
            <p:cNvPr id="3" name="Freeform 3"/>
            <p:cNvSpPr/>
            <p:nvPr/>
          </p:nvSpPr>
          <p:spPr>
            <a:xfrm>
              <a:off x="0" y="0"/>
              <a:ext cx="991873" cy="862860"/>
            </a:xfrm>
            <a:custGeom>
              <a:avLst/>
              <a:gdLst/>
              <a:ahLst/>
              <a:cxnLst/>
              <a:rect l="l" t="t" r="r" b="b"/>
              <a:pathLst>
                <a:path w="991873" h="862860">
                  <a:moveTo>
                    <a:pt x="0" y="0"/>
                  </a:moveTo>
                  <a:lnTo>
                    <a:pt x="991873" y="0"/>
                  </a:lnTo>
                  <a:lnTo>
                    <a:pt x="991873" y="862860"/>
                  </a:lnTo>
                  <a:lnTo>
                    <a:pt x="0" y="862860"/>
                  </a:lnTo>
                  <a:lnTo>
                    <a:pt x="0" y="0"/>
                  </a:lnTo>
                </a:path>
              </a:pathLst>
            </a:custGeom>
            <a:solidFill>
              <a:srgbClr val="145DA0"/>
            </a:solidFill>
            <a:ln w="9525">
              <a:solidFill>
                <a:srgbClr val="FFFFFF"/>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483"/>
                </a:lnSpc>
              </a:pPr>
              <a:endParaRPr/>
            </a:p>
          </p:txBody>
        </p:sp>
      </p:grpSp>
      <p:sp>
        <p:nvSpPr>
          <p:cNvPr id="5" name="AutoShape 5"/>
          <p:cNvSpPr/>
          <p:nvPr/>
        </p:nvSpPr>
        <p:spPr>
          <a:xfrm flipV="1">
            <a:off x="2845881" y="5744780"/>
            <a:ext cx="2203125"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6" name="Group 6"/>
          <p:cNvGrpSpPr/>
          <p:nvPr/>
        </p:nvGrpSpPr>
        <p:grpSpPr>
          <a:xfrm>
            <a:off x="5556481" y="4188460"/>
            <a:ext cx="2613061" cy="2273181"/>
            <a:chOff x="0" y="0"/>
            <a:chExt cx="991873" cy="862860"/>
          </a:xfrm>
        </p:grpSpPr>
        <p:sp>
          <p:nvSpPr>
            <p:cNvPr id="7" name="Freeform 7"/>
            <p:cNvSpPr/>
            <p:nvPr/>
          </p:nvSpPr>
          <p:spPr>
            <a:xfrm>
              <a:off x="0" y="0"/>
              <a:ext cx="991873" cy="862860"/>
            </a:xfrm>
            <a:custGeom>
              <a:avLst/>
              <a:gdLst/>
              <a:ahLst/>
              <a:cxnLst/>
              <a:rect l="l" t="t" r="r" b="b"/>
              <a:pathLst>
                <a:path w="991873" h="862860">
                  <a:moveTo>
                    <a:pt x="0" y="0"/>
                  </a:moveTo>
                  <a:lnTo>
                    <a:pt x="991873" y="0"/>
                  </a:lnTo>
                  <a:lnTo>
                    <a:pt x="991873" y="862860"/>
                  </a:lnTo>
                  <a:lnTo>
                    <a:pt x="0" y="862860"/>
                  </a:lnTo>
                  <a:lnTo>
                    <a:pt x="0" y="0"/>
                  </a:lnTo>
                </a:path>
              </a:pathLst>
            </a:custGeom>
            <a:solidFill>
              <a:srgbClr val="145DA0"/>
            </a:solidFill>
            <a:ln w="9525">
              <a:solidFill>
                <a:srgbClr val="FFFFFF"/>
              </a:solidFill>
            </a:ln>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3483"/>
                </a:lnSpc>
              </a:pPr>
              <a:endParaRPr/>
            </a:p>
          </p:txBody>
        </p:sp>
      </p:grpSp>
      <p:sp>
        <p:nvSpPr>
          <p:cNvPr id="9" name="AutoShape 9"/>
          <p:cNvSpPr/>
          <p:nvPr/>
        </p:nvSpPr>
        <p:spPr>
          <a:xfrm flipV="1">
            <a:off x="5703778" y="5744780"/>
            <a:ext cx="2203125"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10" name="Group 10"/>
          <p:cNvGrpSpPr>
            <a:grpSpLocks noChangeAspect="1"/>
          </p:cNvGrpSpPr>
          <p:nvPr/>
        </p:nvGrpSpPr>
        <p:grpSpPr>
          <a:xfrm>
            <a:off x="10000675" y="1509629"/>
            <a:ext cx="6992751" cy="8074770"/>
            <a:chOff x="0" y="0"/>
            <a:chExt cx="5499100" cy="6350000"/>
          </a:xfrm>
        </p:grpSpPr>
        <p:sp>
          <p:nvSpPr>
            <p:cNvPr id="11" name="Freeform 11"/>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56AEFF"/>
            </a:solidFill>
            <a:ln w="12700">
              <a:solidFill>
                <a:srgbClr val="000000"/>
              </a:solidFill>
            </a:ln>
          </p:spPr>
          <p:txBody>
            <a:bodyPr/>
            <a:lstStyle/>
            <a:p>
              <a:endParaRPr lang="en-US"/>
            </a:p>
          </p:txBody>
        </p:sp>
      </p:grpSp>
      <p:grpSp>
        <p:nvGrpSpPr>
          <p:cNvPr id="12" name="Group 12"/>
          <p:cNvGrpSpPr>
            <a:grpSpLocks noChangeAspect="1"/>
          </p:cNvGrpSpPr>
          <p:nvPr/>
        </p:nvGrpSpPr>
        <p:grpSpPr>
          <a:xfrm>
            <a:off x="10143550" y="1698193"/>
            <a:ext cx="6697476" cy="7733806"/>
            <a:chOff x="0" y="0"/>
            <a:chExt cx="5499100" cy="6350000"/>
          </a:xfrm>
        </p:grpSpPr>
        <p:sp>
          <p:nvSpPr>
            <p:cNvPr id="13" name="Freeform 13"/>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2"/>
              <a:stretch>
                <a:fillRect l="-36605" r="-36605"/>
              </a:stretch>
            </a:blipFill>
          </p:spPr>
          <p:txBody>
            <a:bodyPr/>
            <a:lstStyle/>
            <a:p>
              <a:endParaRPr lang="en-US"/>
            </a:p>
          </p:txBody>
        </p:sp>
      </p:grpSp>
      <p:grpSp>
        <p:nvGrpSpPr>
          <p:cNvPr id="14" name="Group 14"/>
          <p:cNvGrpSpPr/>
          <p:nvPr/>
        </p:nvGrpSpPr>
        <p:grpSpPr>
          <a:xfrm>
            <a:off x="8417192" y="4188460"/>
            <a:ext cx="2613061" cy="2273181"/>
            <a:chOff x="0" y="0"/>
            <a:chExt cx="991873" cy="862860"/>
          </a:xfrm>
        </p:grpSpPr>
        <p:sp>
          <p:nvSpPr>
            <p:cNvPr id="15" name="Freeform 15"/>
            <p:cNvSpPr/>
            <p:nvPr/>
          </p:nvSpPr>
          <p:spPr>
            <a:xfrm>
              <a:off x="0" y="0"/>
              <a:ext cx="991873" cy="862860"/>
            </a:xfrm>
            <a:custGeom>
              <a:avLst/>
              <a:gdLst/>
              <a:ahLst/>
              <a:cxnLst/>
              <a:rect l="l" t="t" r="r" b="b"/>
              <a:pathLst>
                <a:path w="991873" h="862860">
                  <a:moveTo>
                    <a:pt x="0" y="0"/>
                  </a:moveTo>
                  <a:lnTo>
                    <a:pt x="991873" y="0"/>
                  </a:lnTo>
                  <a:lnTo>
                    <a:pt x="991873" y="862860"/>
                  </a:lnTo>
                  <a:lnTo>
                    <a:pt x="0" y="862860"/>
                  </a:lnTo>
                  <a:lnTo>
                    <a:pt x="0" y="0"/>
                  </a:lnTo>
                </a:path>
              </a:pathLst>
            </a:custGeom>
            <a:solidFill>
              <a:srgbClr val="145DA0"/>
            </a:solidFill>
            <a:ln w="9525">
              <a:solidFill>
                <a:srgbClr val="FFFFFF"/>
              </a:solidFill>
            </a:ln>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3483"/>
                </a:lnSpc>
              </a:pPr>
              <a:endParaRPr/>
            </a:p>
          </p:txBody>
        </p:sp>
      </p:grpSp>
      <p:sp>
        <p:nvSpPr>
          <p:cNvPr id="17" name="AutoShape 17"/>
          <p:cNvSpPr/>
          <p:nvPr/>
        </p:nvSpPr>
        <p:spPr>
          <a:xfrm flipV="1">
            <a:off x="8564490" y="5744780"/>
            <a:ext cx="2203125" cy="0"/>
          </a:xfrm>
          <a:prstGeom prst="line">
            <a:avLst/>
          </a:prstGeom>
          <a:ln w="38100" cap="flat">
            <a:solidFill>
              <a:srgbClr val="FFFFFF"/>
            </a:solidFill>
            <a:prstDash val="solid"/>
            <a:headEnd type="none" w="sm" len="sm"/>
            <a:tailEnd type="none" w="sm" len="sm"/>
          </a:ln>
        </p:spPr>
        <p:txBody>
          <a:bodyPr/>
          <a:lstStyle/>
          <a:p>
            <a:endParaRPr lang="en-US"/>
          </a:p>
        </p:txBody>
      </p:sp>
      <p:sp>
        <p:nvSpPr>
          <p:cNvPr id="18" name="Freeform 18"/>
          <p:cNvSpPr/>
          <p:nvPr/>
        </p:nvSpPr>
        <p:spPr>
          <a:xfrm>
            <a:off x="-7631327" y="597505"/>
            <a:ext cx="9077445" cy="9077445"/>
          </a:xfrm>
          <a:custGeom>
            <a:avLst/>
            <a:gdLst/>
            <a:ahLst/>
            <a:cxnLst/>
            <a:rect l="l" t="t" r="r" b="b"/>
            <a:pathLst>
              <a:path w="9077445" h="9077445">
                <a:moveTo>
                  <a:pt x="0" y="0"/>
                </a:moveTo>
                <a:lnTo>
                  <a:pt x="9077444" y="0"/>
                </a:lnTo>
                <a:lnTo>
                  <a:pt x="9077444" y="9077445"/>
                </a:lnTo>
                <a:lnTo>
                  <a:pt x="0" y="907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9"/>
          <p:cNvSpPr txBox="1"/>
          <p:nvPr/>
        </p:nvSpPr>
        <p:spPr>
          <a:xfrm>
            <a:off x="2788210" y="5875360"/>
            <a:ext cx="2318467" cy="474241"/>
          </a:xfrm>
          <a:prstGeom prst="rect">
            <a:avLst/>
          </a:prstGeom>
        </p:spPr>
        <p:txBody>
          <a:bodyPr lIns="0" tIns="0" rIns="0" bIns="0" rtlCol="0" anchor="t">
            <a:spAutoFit/>
          </a:bodyPr>
          <a:lstStyle/>
          <a:p>
            <a:pPr algn="ctr">
              <a:lnSpc>
                <a:spcPts val="1831"/>
              </a:lnSpc>
            </a:pPr>
            <a:r>
              <a:rPr lang="en-US" sz="1887">
                <a:solidFill>
                  <a:srgbClr val="FFFFFF"/>
                </a:solidFill>
                <a:latin typeface="DM Sans"/>
              </a:rPr>
              <a:t>Qatag’onga uchraganlar</a:t>
            </a:r>
          </a:p>
        </p:txBody>
      </p:sp>
      <p:sp>
        <p:nvSpPr>
          <p:cNvPr id="20" name="TextBox 20"/>
          <p:cNvSpPr txBox="1"/>
          <p:nvPr/>
        </p:nvSpPr>
        <p:spPr>
          <a:xfrm>
            <a:off x="3159887" y="4377844"/>
            <a:ext cx="1690455" cy="1124713"/>
          </a:xfrm>
          <a:prstGeom prst="rect">
            <a:avLst/>
          </a:prstGeom>
        </p:spPr>
        <p:txBody>
          <a:bodyPr lIns="0" tIns="0" rIns="0" bIns="0" rtlCol="0" anchor="t">
            <a:spAutoFit/>
          </a:bodyPr>
          <a:lstStyle/>
          <a:p>
            <a:pPr algn="ctr">
              <a:lnSpc>
                <a:spcPts val="4553"/>
              </a:lnSpc>
            </a:pPr>
            <a:r>
              <a:rPr lang="en-US" sz="3299">
                <a:solidFill>
                  <a:srgbClr val="FFFFFF"/>
                </a:solidFill>
                <a:latin typeface="DM Sans Bold"/>
              </a:rPr>
              <a:t>100 ming</a:t>
            </a:r>
          </a:p>
        </p:txBody>
      </p:sp>
      <p:sp>
        <p:nvSpPr>
          <p:cNvPr id="21" name="TextBox 21"/>
          <p:cNvSpPr txBox="1"/>
          <p:nvPr/>
        </p:nvSpPr>
        <p:spPr>
          <a:xfrm>
            <a:off x="5705186" y="5875360"/>
            <a:ext cx="2318467" cy="474241"/>
          </a:xfrm>
          <a:prstGeom prst="rect">
            <a:avLst/>
          </a:prstGeom>
        </p:spPr>
        <p:txBody>
          <a:bodyPr lIns="0" tIns="0" rIns="0" bIns="0" rtlCol="0" anchor="t">
            <a:spAutoFit/>
          </a:bodyPr>
          <a:lstStyle/>
          <a:p>
            <a:pPr algn="ctr">
              <a:lnSpc>
                <a:spcPts val="1831"/>
              </a:lnSpc>
            </a:pPr>
            <a:r>
              <a:rPr lang="en-US" sz="1887">
                <a:solidFill>
                  <a:srgbClr val="FFFFFF"/>
                </a:solidFill>
                <a:latin typeface="DM Sans"/>
              </a:rPr>
              <a:t>Otishga mahkum bo’lganlar</a:t>
            </a:r>
          </a:p>
        </p:txBody>
      </p:sp>
      <p:sp>
        <p:nvSpPr>
          <p:cNvPr id="22" name="TextBox 22"/>
          <p:cNvSpPr txBox="1"/>
          <p:nvPr/>
        </p:nvSpPr>
        <p:spPr>
          <a:xfrm>
            <a:off x="8564490" y="5900171"/>
            <a:ext cx="2318467" cy="318796"/>
          </a:xfrm>
          <a:prstGeom prst="rect">
            <a:avLst/>
          </a:prstGeom>
        </p:spPr>
        <p:txBody>
          <a:bodyPr lIns="0" tIns="0" rIns="0" bIns="0" rtlCol="0" anchor="t">
            <a:spAutoFit/>
          </a:bodyPr>
          <a:lstStyle/>
          <a:p>
            <a:pPr algn="ctr">
              <a:lnSpc>
                <a:spcPts val="2605"/>
              </a:lnSpc>
            </a:pPr>
            <a:r>
              <a:rPr lang="en-US" sz="1887">
                <a:solidFill>
                  <a:srgbClr val="FFFFFF"/>
                </a:solidFill>
                <a:latin typeface="DM Sans"/>
              </a:rPr>
              <a:t>Nomi oqlanganlar</a:t>
            </a:r>
          </a:p>
        </p:txBody>
      </p:sp>
      <p:sp>
        <p:nvSpPr>
          <p:cNvPr id="23" name="TextBox 23"/>
          <p:cNvSpPr txBox="1"/>
          <p:nvPr/>
        </p:nvSpPr>
        <p:spPr>
          <a:xfrm>
            <a:off x="8878496" y="4501669"/>
            <a:ext cx="1889119" cy="1229868"/>
          </a:xfrm>
          <a:prstGeom prst="rect">
            <a:avLst/>
          </a:prstGeom>
        </p:spPr>
        <p:txBody>
          <a:bodyPr lIns="0" tIns="0" rIns="0" bIns="0" rtlCol="0" anchor="t">
            <a:spAutoFit/>
          </a:bodyPr>
          <a:lstStyle/>
          <a:p>
            <a:pPr algn="ctr">
              <a:lnSpc>
                <a:spcPts val="3201"/>
              </a:lnSpc>
            </a:pPr>
            <a:r>
              <a:rPr lang="en-US" sz="3300">
                <a:solidFill>
                  <a:srgbClr val="FFFFFF"/>
                </a:solidFill>
                <a:latin typeface="DM Sans Bold"/>
              </a:rPr>
              <a:t>1090 nafardan ziyod</a:t>
            </a:r>
          </a:p>
        </p:txBody>
      </p:sp>
      <p:sp>
        <p:nvSpPr>
          <p:cNvPr id="24" name="TextBox 24"/>
          <p:cNvSpPr txBox="1"/>
          <p:nvPr/>
        </p:nvSpPr>
        <p:spPr>
          <a:xfrm>
            <a:off x="6019191" y="4377844"/>
            <a:ext cx="1690455" cy="1124713"/>
          </a:xfrm>
          <a:prstGeom prst="rect">
            <a:avLst/>
          </a:prstGeom>
        </p:spPr>
        <p:txBody>
          <a:bodyPr lIns="0" tIns="0" rIns="0" bIns="0" rtlCol="0" anchor="t">
            <a:spAutoFit/>
          </a:bodyPr>
          <a:lstStyle/>
          <a:p>
            <a:pPr algn="ctr">
              <a:lnSpc>
                <a:spcPts val="4553"/>
              </a:lnSpc>
            </a:pPr>
            <a:r>
              <a:rPr lang="en-US" sz="3299">
                <a:solidFill>
                  <a:srgbClr val="FFFFFF"/>
                </a:solidFill>
                <a:latin typeface="DM Sans Bold"/>
              </a:rPr>
              <a:t>13 </a:t>
            </a:r>
          </a:p>
          <a:p>
            <a:pPr algn="ctr">
              <a:lnSpc>
                <a:spcPts val="4553"/>
              </a:lnSpc>
            </a:pPr>
            <a:r>
              <a:rPr lang="en-US" sz="3299">
                <a:solidFill>
                  <a:srgbClr val="FFFFFF"/>
                </a:solidFill>
                <a:latin typeface="DM Sans Bold"/>
              </a:rPr>
              <a:t>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286157" y="0"/>
            <a:ext cx="15430157" cy="10545890"/>
            <a:chOff x="0" y="0"/>
            <a:chExt cx="5508856" cy="3765081"/>
          </a:xfrm>
        </p:grpSpPr>
        <p:sp>
          <p:nvSpPr>
            <p:cNvPr id="3" name="Freeform 3"/>
            <p:cNvSpPr/>
            <p:nvPr/>
          </p:nvSpPr>
          <p:spPr>
            <a:xfrm>
              <a:off x="0" y="0"/>
              <a:ext cx="5508856" cy="3765081"/>
            </a:xfrm>
            <a:custGeom>
              <a:avLst/>
              <a:gdLst/>
              <a:ahLst/>
              <a:cxnLst/>
              <a:rect l="l" t="t" r="r" b="b"/>
              <a:pathLst>
                <a:path w="5508856" h="3765081">
                  <a:moveTo>
                    <a:pt x="0" y="0"/>
                  </a:moveTo>
                  <a:lnTo>
                    <a:pt x="3335085" y="0"/>
                  </a:lnTo>
                  <a:lnTo>
                    <a:pt x="5508856" y="3765081"/>
                  </a:lnTo>
                  <a:lnTo>
                    <a:pt x="2173770" y="3765081"/>
                  </a:lnTo>
                  <a:lnTo>
                    <a:pt x="0" y="0"/>
                  </a:lnTo>
                  <a:close/>
                </a:path>
              </a:pathLst>
            </a:custGeom>
            <a:solidFill>
              <a:srgbClr val="F1945B"/>
            </a:solidFill>
          </p:spPr>
          <p:txBody>
            <a:bodyPr/>
            <a:lstStyle/>
            <a:p>
              <a:endParaRPr lang="en-US"/>
            </a:p>
          </p:txBody>
        </p:sp>
        <p:sp>
          <p:nvSpPr>
            <p:cNvPr id="4" name="Freeform 4"/>
            <p:cNvSpPr/>
            <p:nvPr/>
          </p:nvSpPr>
          <p:spPr>
            <a:xfrm>
              <a:off x="0" y="0"/>
              <a:ext cx="5508856" cy="3765081"/>
            </a:xfrm>
            <a:custGeom>
              <a:avLst/>
              <a:gdLst/>
              <a:ahLst/>
              <a:cxnLst/>
              <a:rect l="l" t="t" r="r" b="b"/>
              <a:pathLst>
                <a:path w="5508856" h="3765081">
                  <a:moveTo>
                    <a:pt x="0" y="0"/>
                  </a:moveTo>
                  <a:lnTo>
                    <a:pt x="3335085" y="0"/>
                  </a:lnTo>
                  <a:lnTo>
                    <a:pt x="5508856" y="3765081"/>
                  </a:lnTo>
                  <a:lnTo>
                    <a:pt x="2173770" y="3765081"/>
                  </a:lnTo>
                  <a:lnTo>
                    <a:pt x="0" y="0"/>
                  </a:lnTo>
                  <a:close/>
                </a:path>
              </a:pathLst>
            </a:custGeom>
            <a:blipFill>
              <a:blip r:embed="rId2"/>
              <a:stretch>
                <a:fillRect l="-13429"/>
              </a:stretch>
            </a:blipFill>
          </p:spPr>
          <p:txBody>
            <a:bodyPr/>
            <a:lstStyle/>
            <a:p>
              <a:endParaRPr lang="en-US"/>
            </a:p>
          </p:txBody>
        </p:sp>
      </p:grpSp>
      <p:sp>
        <p:nvSpPr>
          <p:cNvPr id="5" name="Freeform 5"/>
          <p:cNvSpPr/>
          <p:nvPr/>
        </p:nvSpPr>
        <p:spPr>
          <a:xfrm rot="-10800000">
            <a:off x="14947592" y="-3019417"/>
            <a:ext cx="6452848" cy="5596379"/>
          </a:xfrm>
          <a:custGeom>
            <a:avLst/>
            <a:gdLst/>
            <a:ahLst/>
            <a:cxnLst/>
            <a:rect l="l" t="t" r="r" b="b"/>
            <a:pathLst>
              <a:path w="6452848" h="5596379">
                <a:moveTo>
                  <a:pt x="0" y="0"/>
                </a:moveTo>
                <a:lnTo>
                  <a:pt x="6452848" y="0"/>
                </a:lnTo>
                <a:lnTo>
                  <a:pt x="6452848" y="5596380"/>
                </a:lnTo>
                <a:lnTo>
                  <a:pt x="0" y="55963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7660079" y="2725270"/>
            <a:ext cx="10143872" cy="5500325"/>
          </a:xfrm>
          <a:prstGeom prst="rect">
            <a:avLst/>
          </a:prstGeom>
        </p:spPr>
        <p:txBody>
          <a:bodyPr lIns="0" tIns="0" rIns="0" bIns="0" rtlCol="0" anchor="t">
            <a:spAutoFit/>
          </a:bodyPr>
          <a:lstStyle/>
          <a:p>
            <a:pPr algn="just">
              <a:lnSpc>
                <a:spcPts val="2609"/>
              </a:lnSpc>
            </a:pPr>
            <a:r>
              <a:rPr lang="en-US" sz="1890" spc="185" dirty="0">
                <a:solidFill>
                  <a:srgbClr val="F5FFF5"/>
                </a:solidFill>
                <a:latin typeface="DM Sans"/>
              </a:rPr>
              <a:t>  1937-1953 </a:t>
            </a:r>
            <a:r>
              <a:rPr lang="en-US" sz="1890" spc="185" dirty="0" err="1">
                <a:solidFill>
                  <a:srgbClr val="F5FFF5"/>
                </a:solidFill>
                <a:latin typeface="DM Sans"/>
              </a:rPr>
              <a:t>yillarda</a:t>
            </a:r>
            <a:r>
              <a:rPr lang="en-US" sz="1890" spc="185" dirty="0">
                <a:solidFill>
                  <a:srgbClr val="F5FFF5"/>
                </a:solidFill>
                <a:latin typeface="DM Sans"/>
              </a:rPr>
              <a:t> </a:t>
            </a:r>
            <a:r>
              <a:rPr lang="en-US" sz="1890" spc="185" dirty="0" err="1">
                <a:solidFill>
                  <a:srgbClr val="F5FFF5"/>
                </a:solidFill>
                <a:latin typeface="DM Sans"/>
              </a:rPr>
              <a:t>O‘zbekistonda</a:t>
            </a:r>
            <a:r>
              <a:rPr lang="en-US" sz="1890" spc="185" dirty="0">
                <a:solidFill>
                  <a:srgbClr val="F5FFF5"/>
                </a:solidFill>
                <a:latin typeface="DM Sans"/>
              </a:rPr>
              <a:t> 100 </a:t>
            </a:r>
            <a:r>
              <a:rPr lang="en-US" sz="1890" spc="185" dirty="0" err="1">
                <a:solidFill>
                  <a:srgbClr val="F5FFF5"/>
                </a:solidFill>
                <a:latin typeface="DM Sans"/>
              </a:rPr>
              <a:t>ming</a:t>
            </a:r>
            <a:r>
              <a:rPr lang="en-US" sz="1890" spc="185" dirty="0">
                <a:solidFill>
                  <a:srgbClr val="F5FFF5"/>
                </a:solidFill>
                <a:latin typeface="DM Sans"/>
              </a:rPr>
              <a:t> </a:t>
            </a:r>
            <a:r>
              <a:rPr lang="en-US" sz="1890" spc="185" dirty="0" err="1">
                <a:solidFill>
                  <a:srgbClr val="F5FFF5"/>
                </a:solidFill>
                <a:latin typeface="DM Sans"/>
              </a:rPr>
              <a:t>odam</a:t>
            </a:r>
            <a:r>
              <a:rPr lang="en-US" sz="1890" spc="185" dirty="0">
                <a:solidFill>
                  <a:srgbClr val="F5FFF5"/>
                </a:solidFill>
                <a:latin typeface="DM Sans"/>
              </a:rPr>
              <a:t> </a:t>
            </a:r>
            <a:r>
              <a:rPr lang="en-US" sz="1890" spc="185" dirty="0" err="1">
                <a:solidFill>
                  <a:srgbClr val="F5FFF5"/>
                </a:solidFill>
                <a:latin typeface="DM Sans"/>
              </a:rPr>
              <a:t>qatag‘onga</a:t>
            </a:r>
            <a:r>
              <a:rPr lang="en-US" sz="1890" spc="185" dirty="0">
                <a:solidFill>
                  <a:srgbClr val="F5FFF5"/>
                </a:solidFill>
                <a:latin typeface="DM Sans"/>
              </a:rPr>
              <a:t> </a:t>
            </a:r>
            <a:r>
              <a:rPr lang="en-US" sz="1890" spc="185" dirty="0" err="1">
                <a:solidFill>
                  <a:srgbClr val="F5FFF5"/>
                </a:solidFill>
                <a:latin typeface="DM Sans"/>
              </a:rPr>
              <a:t>uchragani</a:t>
            </a:r>
            <a:r>
              <a:rPr lang="en-US" sz="1890" spc="185" dirty="0">
                <a:solidFill>
                  <a:srgbClr val="F5FFF5"/>
                </a:solidFill>
                <a:latin typeface="DM Sans"/>
              </a:rPr>
              <a:t>, </a:t>
            </a:r>
            <a:r>
              <a:rPr lang="en-US" sz="1890" spc="185" dirty="0" err="1">
                <a:solidFill>
                  <a:srgbClr val="F5FFF5"/>
                </a:solidFill>
                <a:latin typeface="DM Sans"/>
              </a:rPr>
              <a:t>ularning</a:t>
            </a:r>
            <a:r>
              <a:rPr lang="en-US" sz="1890" spc="185" dirty="0">
                <a:solidFill>
                  <a:srgbClr val="F5FFF5"/>
                </a:solidFill>
                <a:latin typeface="DM Sans"/>
              </a:rPr>
              <a:t> 13 </a:t>
            </a:r>
            <a:r>
              <a:rPr lang="en-US" sz="1890" spc="185" dirty="0" err="1">
                <a:solidFill>
                  <a:srgbClr val="F5FFF5"/>
                </a:solidFill>
                <a:latin typeface="DM Sans"/>
              </a:rPr>
              <a:t>ming</a:t>
            </a:r>
            <a:r>
              <a:rPr lang="en-US" sz="1890" spc="185" dirty="0">
                <a:solidFill>
                  <a:srgbClr val="F5FFF5"/>
                </a:solidFill>
                <a:latin typeface="DM Sans"/>
              </a:rPr>
              <a:t> </a:t>
            </a:r>
            <a:r>
              <a:rPr lang="en-US" sz="1890" spc="185" dirty="0" err="1">
                <a:solidFill>
                  <a:srgbClr val="F5FFF5"/>
                </a:solidFill>
                <a:latin typeface="DM Sans"/>
              </a:rPr>
              <a:t>nafari</a:t>
            </a:r>
            <a:r>
              <a:rPr lang="en-US" sz="1890" spc="185" dirty="0">
                <a:solidFill>
                  <a:srgbClr val="F5FFF5"/>
                </a:solidFill>
                <a:latin typeface="DM Sans"/>
              </a:rPr>
              <a:t> </a:t>
            </a:r>
            <a:r>
              <a:rPr lang="en-US" sz="1890" spc="185" dirty="0" err="1">
                <a:solidFill>
                  <a:srgbClr val="F5FFF5"/>
                </a:solidFill>
                <a:latin typeface="DM Sans"/>
              </a:rPr>
              <a:t>otib</a:t>
            </a:r>
            <a:r>
              <a:rPr lang="en-US" sz="1890" spc="185" dirty="0">
                <a:solidFill>
                  <a:srgbClr val="F5FFF5"/>
                </a:solidFill>
                <a:latin typeface="DM Sans"/>
              </a:rPr>
              <a:t> </a:t>
            </a:r>
            <a:r>
              <a:rPr lang="en-US" sz="1890" spc="185" dirty="0" err="1">
                <a:solidFill>
                  <a:srgbClr val="F5FFF5"/>
                </a:solidFill>
                <a:latin typeface="DM Sans"/>
              </a:rPr>
              <a:t>tashlangani</a:t>
            </a:r>
            <a:r>
              <a:rPr lang="en-US" sz="1890" spc="185" dirty="0">
                <a:solidFill>
                  <a:srgbClr val="F5FFF5"/>
                </a:solidFill>
                <a:latin typeface="DM Sans"/>
              </a:rPr>
              <a:t> </a:t>
            </a:r>
            <a:r>
              <a:rPr lang="en-US" sz="1890" spc="185" dirty="0" err="1">
                <a:solidFill>
                  <a:srgbClr val="F5FFF5"/>
                </a:solidFill>
                <a:latin typeface="DM Sans"/>
              </a:rPr>
              <a:t>yana</a:t>
            </a:r>
            <a:r>
              <a:rPr lang="en-US" sz="1890" spc="185" dirty="0">
                <a:solidFill>
                  <a:srgbClr val="F5FFF5"/>
                </a:solidFill>
                <a:latin typeface="DM Sans"/>
              </a:rPr>
              <a:t> </a:t>
            </a:r>
            <a:r>
              <a:rPr lang="en-US" sz="1890" spc="185" dirty="0" err="1">
                <a:solidFill>
                  <a:srgbClr val="F5FFF5"/>
                </a:solidFill>
                <a:latin typeface="DM Sans"/>
              </a:rPr>
              <a:t>bir</a:t>
            </a:r>
            <a:r>
              <a:rPr lang="en-US" sz="1890" spc="185" dirty="0">
                <a:solidFill>
                  <a:srgbClr val="F5FFF5"/>
                </a:solidFill>
                <a:latin typeface="DM Sans"/>
              </a:rPr>
              <a:t> </a:t>
            </a:r>
            <a:r>
              <a:rPr lang="en-US" sz="1890" spc="185" dirty="0" err="1">
                <a:solidFill>
                  <a:srgbClr val="F5FFF5"/>
                </a:solidFill>
                <a:latin typeface="DM Sans"/>
              </a:rPr>
              <a:t>bor</a:t>
            </a:r>
            <a:r>
              <a:rPr lang="en-US" sz="1890" spc="185" dirty="0">
                <a:solidFill>
                  <a:srgbClr val="F5FFF5"/>
                </a:solidFill>
                <a:latin typeface="DM Sans"/>
              </a:rPr>
              <a:t> </a:t>
            </a:r>
            <a:r>
              <a:rPr lang="en-US" sz="1890" spc="185" dirty="0" err="1">
                <a:solidFill>
                  <a:srgbClr val="F5FFF5"/>
                </a:solidFill>
                <a:latin typeface="DM Sans"/>
              </a:rPr>
              <a:t>yodga</a:t>
            </a:r>
            <a:r>
              <a:rPr lang="en-US" sz="1890" spc="185" dirty="0">
                <a:solidFill>
                  <a:srgbClr val="F5FFF5"/>
                </a:solidFill>
                <a:latin typeface="DM Sans"/>
              </a:rPr>
              <a:t> </a:t>
            </a:r>
            <a:r>
              <a:rPr lang="en-US" sz="1890" spc="185" dirty="0" err="1">
                <a:solidFill>
                  <a:srgbClr val="F5FFF5"/>
                </a:solidFill>
                <a:latin typeface="DM Sans"/>
              </a:rPr>
              <a:t>olindi</a:t>
            </a:r>
            <a:r>
              <a:rPr lang="en-US" sz="1890" spc="185" dirty="0">
                <a:solidFill>
                  <a:srgbClr val="F5FFF5"/>
                </a:solidFill>
                <a:latin typeface="DM Sans"/>
              </a:rPr>
              <a:t>. </a:t>
            </a:r>
            <a:r>
              <a:rPr lang="en-US" sz="1890" spc="185" dirty="0" err="1">
                <a:solidFill>
                  <a:srgbClr val="F5FFF5"/>
                </a:solidFill>
                <a:latin typeface="DM Sans"/>
              </a:rPr>
              <a:t>Afsuski</a:t>
            </a:r>
            <a:r>
              <a:rPr lang="en-US" sz="1890" spc="185" dirty="0">
                <a:solidFill>
                  <a:srgbClr val="F5FFF5"/>
                </a:solidFill>
                <a:latin typeface="DM Sans"/>
              </a:rPr>
              <a:t>, </a:t>
            </a:r>
            <a:r>
              <a:rPr lang="en-US" sz="1890" spc="185" dirty="0" err="1">
                <a:solidFill>
                  <a:srgbClr val="F5FFF5"/>
                </a:solidFill>
                <a:latin typeface="DM Sans"/>
              </a:rPr>
              <a:t>tazyiqlar</a:t>
            </a:r>
            <a:r>
              <a:rPr lang="en-US" sz="1890" spc="185" dirty="0">
                <a:solidFill>
                  <a:srgbClr val="F5FFF5"/>
                </a:solidFill>
                <a:latin typeface="DM Sans"/>
              </a:rPr>
              <a:t> </a:t>
            </a:r>
            <a:r>
              <a:rPr lang="en-US" sz="1890" spc="185" dirty="0" err="1">
                <a:solidFill>
                  <a:srgbClr val="F5FFF5"/>
                </a:solidFill>
                <a:latin typeface="DM Sans"/>
              </a:rPr>
              <a:t>bu</a:t>
            </a:r>
            <a:r>
              <a:rPr lang="en-US" sz="1890" spc="185" dirty="0">
                <a:solidFill>
                  <a:srgbClr val="F5FFF5"/>
                </a:solidFill>
                <a:latin typeface="DM Sans"/>
              </a:rPr>
              <a:t> </a:t>
            </a:r>
            <a:r>
              <a:rPr lang="en-US" sz="1890" spc="185" dirty="0" err="1">
                <a:solidFill>
                  <a:srgbClr val="F5FFF5"/>
                </a:solidFill>
                <a:latin typeface="DM Sans"/>
              </a:rPr>
              <a:t>bilan</a:t>
            </a:r>
            <a:r>
              <a:rPr lang="en-US" sz="1890" spc="185" dirty="0">
                <a:solidFill>
                  <a:srgbClr val="F5FFF5"/>
                </a:solidFill>
                <a:latin typeface="DM Sans"/>
              </a:rPr>
              <a:t> </a:t>
            </a:r>
            <a:r>
              <a:rPr lang="en-US" sz="1890" spc="185" dirty="0" err="1">
                <a:solidFill>
                  <a:srgbClr val="F5FFF5"/>
                </a:solidFill>
                <a:latin typeface="DM Sans"/>
              </a:rPr>
              <a:t>cheklanib</a:t>
            </a:r>
            <a:r>
              <a:rPr lang="en-US" sz="1890" spc="185" dirty="0">
                <a:solidFill>
                  <a:srgbClr val="F5FFF5"/>
                </a:solidFill>
                <a:latin typeface="DM Sans"/>
              </a:rPr>
              <a:t> </a:t>
            </a:r>
            <a:r>
              <a:rPr lang="en-US" sz="1890" spc="185" dirty="0" err="1">
                <a:solidFill>
                  <a:srgbClr val="F5FFF5"/>
                </a:solidFill>
                <a:latin typeface="DM Sans"/>
              </a:rPr>
              <a:t>qolmagan</a:t>
            </a:r>
            <a:r>
              <a:rPr lang="en-US" sz="1890" spc="185" dirty="0">
                <a:solidFill>
                  <a:srgbClr val="F5FFF5"/>
                </a:solidFill>
                <a:latin typeface="DM Sans"/>
              </a:rPr>
              <a:t>.</a:t>
            </a:r>
          </a:p>
          <a:p>
            <a:pPr algn="just">
              <a:lnSpc>
                <a:spcPts val="2609"/>
              </a:lnSpc>
            </a:pPr>
            <a:r>
              <a:rPr lang="en-US" sz="1890" spc="185" dirty="0">
                <a:solidFill>
                  <a:srgbClr val="F5FFF5"/>
                </a:solidFill>
                <a:latin typeface="DM Sans"/>
              </a:rPr>
              <a:t> </a:t>
            </a:r>
            <a:r>
              <a:rPr lang="en-US" sz="1890" spc="185" dirty="0" err="1">
                <a:solidFill>
                  <a:srgbClr val="F5FFF5"/>
                </a:solidFill>
                <a:latin typeface="DM Sans"/>
              </a:rPr>
              <a:t>Jadid</a:t>
            </a:r>
            <a:r>
              <a:rPr lang="en-US" sz="1890" spc="185" dirty="0">
                <a:solidFill>
                  <a:srgbClr val="F5FFF5"/>
                </a:solidFill>
                <a:latin typeface="DM Sans"/>
              </a:rPr>
              <a:t> </a:t>
            </a:r>
            <a:r>
              <a:rPr lang="en-US" sz="1890" spc="185" dirty="0" err="1">
                <a:solidFill>
                  <a:srgbClr val="F5FFF5"/>
                </a:solidFill>
                <a:latin typeface="DM Sans"/>
              </a:rPr>
              <a:t>bobolarimiz</a:t>
            </a:r>
            <a:r>
              <a:rPr lang="en-US" sz="1890" spc="185" dirty="0">
                <a:solidFill>
                  <a:srgbClr val="F5FFF5"/>
                </a:solidFill>
                <a:latin typeface="DM Sans"/>
              </a:rPr>
              <a:t> </a:t>
            </a:r>
            <a:r>
              <a:rPr lang="en-US" sz="1890" spc="185" dirty="0" err="1">
                <a:solidFill>
                  <a:srgbClr val="F5FFF5"/>
                </a:solidFill>
                <a:latin typeface="DM Sans"/>
              </a:rPr>
              <a:t>hayotini</a:t>
            </a:r>
            <a:r>
              <a:rPr lang="en-US" sz="1890" spc="185" dirty="0">
                <a:solidFill>
                  <a:srgbClr val="F5FFF5"/>
                </a:solidFill>
                <a:latin typeface="DM Sans"/>
              </a:rPr>
              <a:t> </a:t>
            </a:r>
            <a:r>
              <a:rPr lang="en-US" sz="1890" spc="185" dirty="0" err="1">
                <a:solidFill>
                  <a:srgbClr val="F5FFF5"/>
                </a:solidFill>
                <a:latin typeface="DM Sans"/>
              </a:rPr>
              <a:t>o‘rganish</a:t>
            </a:r>
            <a:r>
              <a:rPr lang="en-US" sz="1890" spc="185" dirty="0">
                <a:solidFill>
                  <a:srgbClr val="F5FFF5"/>
                </a:solidFill>
                <a:latin typeface="DM Sans"/>
              </a:rPr>
              <a:t>, </a:t>
            </a:r>
            <a:r>
              <a:rPr lang="en-US" sz="1890" spc="185" dirty="0" err="1">
                <a:solidFill>
                  <a:srgbClr val="F5FFF5"/>
                </a:solidFill>
                <a:latin typeface="DM Sans"/>
              </a:rPr>
              <a:t>nohaq</a:t>
            </a:r>
            <a:r>
              <a:rPr lang="en-US" sz="1890" spc="185" dirty="0">
                <a:solidFill>
                  <a:srgbClr val="F5FFF5"/>
                </a:solidFill>
                <a:latin typeface="DM Sans"/>
              </a:rPr>
              <a:t> </a:t>
            </a:r>
            <a:r>
              <a:rPr lang="en-US" sz="1890" spc="185" dirty="0" err="1">
                <a:solidFill>
                  <a:srgbClr val="F5FFF5"/>
                </a:solidFill>
                <a:latin typeface="DM Sans"/>
              </a:rPr>
              <a:t>qatag‘onga</a:t>
            </a:r>
            <a:r>
              <a:rPr lang="en-US" sz="1890" spc="185" dirty="0">
                <a:solidFill>
                  <a:srgbClr val="F5FFF5"/>
                </a:solidFill>
                <a:latin typeface="DM Sans"/>
              </a:rPr>
              <a:t> </a:t>
            </a:r>
            <a:r>
              <a:rPr lang="en-US" sz="1890" spc="185" dirty="0" err="1">
                <a:solidFill>
                  <a:srgbClr val="F5FFF5"/>
                </a:solidFill>
                <a:latin typeface="DM Sans"/>
              </a:rPr>
              <a:t>uchragan</a:t>
            </a:r>
            <a:r>
              <a:rPr lang="en-US" sz="1890" spc="185" dirty="0">
                <a:solidFill>
                  <a:srgbClr val="F5FFF5"/>
                </a:solidFill>
                <a:latin typeface="DM Sans"/>
              </a:rPr>
              <a:t> </a:t>
            </a:r>
            <a:r>
              <a:rPr lang="en-US" sz="1890" spc="185" dirty="0" err="1">
                <a:solidFill>
                  <a:srgbClr val="F5FFF5"/>
                </a:solidFill>
                <a:latin typeface="DM Sans"/>
              </a:rPr>
              <a:t>insonlar</a:t>
            </a:r>
            <a:r>
              <a:rPr lang="en-US" sz="1890" spc="185" dirty="0">
                <a:solidFill>
                  <a:srgbClr val="F5FFF5"/>
                </a:solidFill>
                <a:latin typeface="DM Sans"/>
              </a:rPr>
              <a:t> </a:t>
            </a:r>
            <a:r>
              <a:rPr lang="en-US" sz="1890" spc="185" dirty="0" err="1">
                <a:solidFill>
                  <a:srgbClr val="F5FFF5"/>
                </a:solidFill>
                <a:latin typeface="DM Sans"/>
              </a:rPr>
              <a:t>xotirasini</a:t>
            </a:r>
            <a:r>
              <a:rPr lang="en-US" sz="1890" spc="185" dirty="0">
                <a:solidFill>
                  <a:srgbClr val="F5FFF5"/>
                </a:solidFill>
                <a:latin typeface="DM Sans"/>
              </a:rPr>
              <a:t> </a:t>
            </a:r>
            <a:r>
              <a:rPr lang="en-US" sz="1890" spc="185" dirty="0" err="1">
                <a:solidFill>
                  <a:srgbClr val="F5FFF5"/>
                </a:solidFill>
                <a:latin typeface="DM Sans"/>
              </a:rPr>
              <a:t>abadiylashtirish</a:t>
            </a:r>
            <a:r>
              <a:rPr lang="en-US" sz="1890" spc="185" dirty="0">
                <a:solidFill>
                  <a:srgbClr val="F5FFF5"/>
                </a:solidFill>
                <a:latin typeface="DM Sans"/>
              </a:rPr>
              <a:t> </a:t>
            </a:r>
            <a:r>
              <a:rPr lang="en-US" sz="1890" spc="185" dirty="0" err="1">
                <a:solidFill>
                  <a:srgbClr val="F5FFF5"/>
                </a:solidFill>
                <a:latin typeface="DM Sans"/>
              </a:rPr>
              <a:t>bo‘yicha</a:t>
            </a:r>
            <a:r>
              <a:rPr lang="en-US" sz="1890" spc="185" dirty="0">
                <a:solidFill>
                  <a:srgbClr val="F5FFF5"/>
                </a:solidFill>
                <a:latin typeface="DM Sans"/>
              </a:rPr>
              <a:t> </a:t>
            </a:r>
            <a:r>
              <a:rPr lang="en-US" sz="1890" spc="185" dirty="0" err="1">
                <a:solidFill>
                  <a:srgbClr val="F5FFF5"/>
                </a:solidFill>
                <a:latin typeface="DM Sans"/>
              </a:rPr>
              <a:t>xayrli</a:t>
            </a:r>
            <a:r>
              <a:rPr lang="en-US" sz="1890" spc="185" dirty="0">
                <a:solidFill>
                  <a:srgbClr val="F5FFF5"/>
                </a:solidFill>
                <a:latin typeface="DM Sans"/>
              </a:rPr>
              <a:t> </a:t>
            </a:r>
            <a:r>
              <a:rPr lang="en-US" sz="1890" spc="185" dirty="0" err="1">
                <a:solidFill>
                  <a:srgbClr val="F5FFF5"/>
                </a:solidFill>
                <a:latin typeface="DM Sans"/>
              </a:rPr>
              <a:t>ishlar</a:t>
            </a:r>
            <a:r>
              <a:rPr lang="en-US" sz="1890" spc="185" dirty="0">
                <a:solidFill>
                  <a:srgbClr val="F5FFF5"/>
                </a:solidFill>
                <a:latin typeface="DM Sans"/>
              </a:rPr>
              <a:t> </a:t>
            </a:r>
            <a:r>
              <a:rPr lang="en-US" sz="1890" spc="185" dirty="0" err="1">
                <a:solidFill>
                  <a:srgbClr val="F5FFF5"/>
                </a:solidFill>
                <a:latin typeface="DM Sans"/>
              </a:rPr>
              <a:t>qilinayotgani</a:t>
            </a:r>
            <a:r>
              <a:rPr lang="en-US" sz="1890" spc="185" dirty="0">
                <a:solidFill>
                  <a:srgbClr val="F5FFF5"/>
                </a:solidFill>
                <a:latin typeface="DM Sans"/>
              </a:rPr>
              <a:t> </a:t>
            </a:r>
            <a:r>
              <a:rPr lang="en-US" sz="1890" spc="185" dirty="0" err="1">
                <a:solidFill>
                  <a:srgbClr val="F5FFF5"/>
                </a:solidFill>
                <a:latin typeface="DM Sans"/>
              </a:rPr>
              <a:t>ta’kidlandi</a:t>
            </a:r>
            <a:r>
              <a:rPr lang="en-US" sz="1890" spc="185" dirty="0">
                <a:solidFill>
                  <a:srgbClr val="F5FFF5"/>
                </a:solidFill>
                <a:latin typeface="DM Sans"/>
              </a:rPr>
              <a:t>.</a:t>
            </a:r>
          </a:p>
          <a:p>
            <a:pPr algn="just">
              <a:lnSpc>
                <a:spcPts val="2609"/>
              </a:lnSpc>
            </a:pPr>
            <a:r>
              <a:rPr lang="en-US" sz="1890" spc="185" dirty="0">
                <a:solidFill>
                  <a:srgbClr val="F5FFF5"/>
                </a:solidFill>
                <a:latin typeface="DM Sans"/>
              </a:rPr>
              <a:t> - Bu </a:t>
            </a:r>
            <a:r>
              <a:rPr lang="en-US" sz="1890" spc="185" dirty="0" err="1">
                <a:solidFill>
                  <a:srgbClr val="F5FFF5"/>
                </a:solidFill>
                <a:latin typeface="DM Sans"/>
              </a:rPr>
              <a:t>borada</a:t>
            </a:r>
            <a:r>
              <a:rPr lang="en-US" sz="1890" spc="185" dirty="0">
                <a:solidFill>
                  <a:srgbClr val="F5FFF5"/>
                </a:solidFill>
                <a:latin typeface="DM Sans"/>
              </a:rPr>
              <a:t> </a:t>
            </a:r>
            <a:r>
              <a:rPr lang="en-US" sz="1890" spc="185" dirty="0" err="1">
                <a:solidFill>
                  <a:srgbClr val="F5FFF5"/>
                </a:solidFill>
                <a:latin typeface="DM Sans"/>
              </a:rPr>
              <a:t>adolatni</a:t>
            </a:r>
            <a:r>
              <a:rPr lang="en-US" sz="1890" spc="185" dirty="0">
                <a:solidFill>
                  <a:srgbClr val="F5FFF5"/>
                </a:solidFill>
                <a:latin typeface="DM Sans"/>
              </a:rPr>
              <a:t> </a:t>
            </a:r>
            <a:r>
              <a:rPr lang="en-US" sz="1890" spc="185" dirty="0" err="1">
                <a:solidFill>
                  <a:srgbClr val="F5FFF5"/>
                </a:solidFill>
                <a:latin typeface="DM Sans"/>
              </a:rPr>
              <a:t>tiklash</a:t>
            </a:r>
            <a:r>
              <a:rPr lang="en-US" sz="1890" spc="185" dirty="0">
                <a:solidFill>
                  <a:srgbClr val="F5FFF5"/>
                </a:solidFill>
                <a:latin typeface="DM Sans"/>
              </a:rPr>
              <a:t> </a:t>
            </a:r>
            <a:r>
              <a:rPr lang="en-US" sz="1890" spc="185" dirty="0" err="1">
                <a:solidFill>
                  <a:srgbClr val="F5FFF5"/>
                </a:solidFill>
                <a:latin typeface="DM Sans"/>
              </a:rPr>
              <a:t>bo‘yicha</a:t>
            </a:r>
            <a:r>
              <a:rPr lang="en-US" sz="1890" spc="185" dirty="0">
                <a:solidFill>
                  <a:srgbClr val="F5FFF5"/>
                </a:solidFill>
                <a:latin typeface="DM Sans"/>
              </a:rPr>
              <a:t> </a:t>
            </a:r>
            <a:r>
              <a:rPr lang="en-US" sz="1890" spc="185" dirty="0" err="1">
                <a:solidFill>
                  <a:srgbClr val="F5FFF5"/>
                </a:solidFill>
                <a:latin typeface="DM Sans"/>
              </a:rPr>
              <a:t>ko‘p</a:t>
            </a:r>
            <a:r>
              <a:rPr lang="en-US" sz="1890" spc="185" dirty="0">
                <a:solidFill>
                  <a:srgbClr val="F5FFF5"/>
                </a:solidFill>
                <a:latin typeface="DM Sans"/>
              </a:rPr>
              <a:t> </a:t>
            </a:r>
            <a:r>
              <a:rPr lang="en-US" sz="1890" spc="185" dirty="0" err="1">
                <a:solidFill>
                  <a:srgbClr val="F5FFF5"/>
                </a:solidFill>
                <a:latin typeface="DM Sans"/>
              </a:rPr>
              <a:t>ishlar</a:t>
            </a:r>
            <a:r>
              <a:rPr lang="en-US" sz="1890" spc="185" dirty="0">
                <a:solidFill>
                  <a:srgbClr val="F5FFF5"/>
                </a:solidFill>
                <a:latin typeface="DM Sans"/>
              </a:rPr>
              <a:t> </a:t>
            </a:r>
            <a:r>
              <a:rPr lang="en-US" sz="1890" spc="185" dirty="0" err="1">
                <a:solidFill>
                  <a:srgbClr val="F5FFF5"/>
                </a:solidFill>
                <a:latin typeface="DM Sans"/>
              </a:rPr>
              <a:t>qilyapmiz</a:t>
            </a:r>
            <a:r>
              <a:rPr lang="en-US" sz="1890" spc="185" dirty="0">
                <a:solidFill>
                  <a:srgbClr val="F5FFF5"/>
                </a:solidFill>
                <a:latin typeface="DM Sans"/>
              </a:rPr>
              <a:t>. </a:t>
            </a:r>
            <a:r>
              <a:rPr lang="en-US" sz="1890" spc="185" dirty="0" err="1">
                <a:solidFill>
                  <a:srgbClr val="F5FFF5"/>
                </a:solidFill>
                <a:latin typeface="DM Sans"/>
              </a:rPr>
              <a:t>Tarixchi</a:t>
            </a:r>
            <a:r>
              <a:rPr lang="en-US" sz="1890" spc="185" dirty="0">
                <a:solidFill>
                  <a:srgbClr val="F5FFF5"/>
                </a:solidFill>
                <a:latin typeface="DM Sans"/>
              </a:rPr>
              <a:t> </a:t>
            </a:r>
            <a:r>
              <a:rPr lang="en-US" sz="1890" spc="185" dirty="0" err="1">
                <a:solidFill>
                  <a:srgbClr val="F5FFF5"/>
                </a:solidFill>
                <a:latin typeface="DM Sans"/>
              </a:rPr>
              <a:t>olimlar</a:t>
            </a:r>
            <a:r>
              <a:rPr lang="en-US" sz="1890" spc="185" dirty="0">
                <a:solidFill>
                  <a:srgbClr val="F5FFF5"/>
                </a:solidFill>
                <a:latin typeface="DM Sans"/>
              </a:rPr>
              <a:t> </a:t>
            </a:r>
            <a:r>
              <a:rPr lang="en-US" sz="1890" spc="185" dirty="0" err="1">
                <a:solidFill>
                  <a:srgbClr val="F5FFF5"/>
                </a:solidFill>
                <a:latin typeface="DM Sans"/>
              </a:rPr>
              <a:t>ishtirokida</a:t>
            </a:r>
            <a:r>
              <a:rPr lang="en-US" sz="1890" spc="185" dirty="0">
                <a:solidFill>
                  <a:srgbClr val="F5FFF5"/>
                </a:solidFill>
                <a:latin typeface="DM Sans"/>
              </a:rPr>
              <a:t> </a:t>
            </a:r>
            <a:r>
              <a:rPr lang="en-US" sz="1890" spc="185" dirty="0" err="1">
                <a:solidFill>
                  <a:srgbClr val="F5FFF5"/>
                </a:solidFill>
                <a:latin typeface="DM Sans"/>
              </a:rPr>
              <a:t>komissiyalar</a:t>
            </a:r>
            <a:r>
              <a:rPr lang="en-US" sz="1890" spc="185" dirty="0">
                <a:solidFill>
                  <a:srgbClr val="F5FFF5"/>
                </a:solidFill>
                <a:latin typeface="DM Sans"/>
              </a:rPr>
              <a:t> </a:t>
            </a:r>
            <a:r>
              <a:rPr lang="en-US" sz="1890" spc="185" dirty="0" err="1">
                <a:solidFill>
                  <a:srgbClr val="F5FFF5"/>
                </a:solidFill>
                <a:latin typeface="DM Sans"/>
              </a:rPr>
              <a:t>tuzildi</a:t>
            </a:r>
            <a:r>
              <a:rPr lang="en-US" sz="1890" spc="185" dirty="0">
                <a:solidFill>
                  <a:srgbClr val="F5FFF5"/>
                </a:solidFill>
                <a:latin typeface="DM Sans"/>
              </a:rPr>
              <a:t>, </a:t>
            </a:r>
            <a:r>
              <a:rPr lang="en-US" sz="1890" spc="185" dirty="0" err="1">
                <a:solidFill>
                  <a:srgbClr val="F5FFF5"/>
                </a:solidFill>
                <a:latin typeface="DM Sans"/>
              </a:rPr>
              <a:t>arxiv</a:t>
            </a:r>
            <a:r>
              <a:rPr lang="en-US" sz="1890" spc="185" dirty="0">
                <a:solidFill>
                  <a:srgbClr val="F5FFF5"/>
                </a:solidFill>
                <a:latin typeface="DM Sans"/>
              </a:rPr>
              <a:t> </a:t>
            </a:r>
            <a:r>
              <a:rPr lang="en-US" sz="1890" spc="185" dirty="0" err="1">
                <a:solidFill>
                  <a:srgbClr val="F5FFF5"/>
                </a:solidFill>
                <a:latin typeface="DM Sans"/>
              </a:rPr>
              <a:t>hujjatlari</a:t>
            </a:r>
            <a:r>
              <a:rPr lang="en-US" sz="1890" spc="185" dirty="0">
                <a:solidFill>
                  <a:srgbClr val="F5FFF5"/>
                </a:solidFill>
                <a:latin typeface="DM Sans"/>
              </a:rPr>
              <a:t> </a:t>
            </a:r>
            <a:r>
              <a:rPr lang="en-US" sz="1890" spc="185" dirty="0" err="1">
                <a:solidFill>
                  <a:srgbClr val="F5FFF5"/>
                </a:solidFill>
                <a:latin typeface="DM Sans"/>
              </a:rPr>
              <a:t>o‘rganilayapti</a:t>
            </a:r>
            <a:r>
              <a:rPr lang="en-US" sz="1890" spc="185" dirty="0">
                <a:solidFill>
                  <a:srgbClr val="F5FFF5"/>
                </a:solidFill>
                <a:latin typeface="DM Sans"/>
              </a:rPr>
              <a:t>. </a:t>
            </a:r>
            <a:r>
              <a:rPr lang="en-US" sz="1890" spc="185" dirty="0" err="1">
                <a:solidFill>
                  <a:srgbClr val="F5FFF5"/>
                </a:solidFill>
                <a:latin typeface="DM Sans"/>
              </a:rPr>
              <a:t>Oxirgi</a:t>
            </a:r>
            <a:r>
              <a:rPr lang="en-US" sz="1890" spc="185" dirty="0">
                <a:solidFill>
                  <a:srgbClr val="F5FFF5"/>
                </a:solidFill>
                <a:latin typeface="DM Sans"/>
              </a:rPr>
              <a:t> </a:t>
            </a:r>
            <a:r>
              <a:rPr lang="en-US" sz="1890" spc="185" dirty="0" err="1">
                <a:solidFill>
                  <a:srgbClr val="F5FFF5"/>
                </a:solidFill>
                <a:latin typeface="DM Sans"/>
              </a:rPr>
              <a:t>ikki</a:t>
            </a:r>
            <a:r>
              <a:rPr lang="en-US" sz="1890" spc="185" dirty="0">
                <a:solidFill>
                  <a:srgbClr val="F5FFF5"/>
                </a:solidFill>
                <a:latin typeface="DM Sans"/>
              </a:rPr>
              <a:t> </a:t>
            </a:r>
            <a:r>
              <a:rPr lang="en-US" sz="1890" spc="185" dirty="0" err="1">
                <a:solidFill>
                  <a:srgbClr val="F5FFF5"/>
                </a:solidFill>
                <a:latin typeface="DM Sans"/>
              </a:rPr>
              <a:t>yilda</a:t>
            </a:r>
            <a:r>
              <a:rPr lang="en-US" sz="1890" spc="185" dirty="0">
                <a:solidFill>
                  <a:srgbClr val="F5FFF5"/>
                </a:solidFill>
                <a:latin typeface="DM Sans"/>
              </a:rPr>
              <a:t> O‘zbekiston </a:t>
            </a:r>
            <a:r>
              <a:rPr lang="en-US" sz="1890" spc="185" dirty="0" err="1">
                <a:solidFill>
                  <a:srgbClr val="F5FFF5"/>
                </a:solidFill>
                <a:latin typeface="DM Sans"/>
              </a:rPr>
              <a:t>Oliy</a:t>
            </a:r>
            <a:r>
              <a:rPr lang="en-US" sz="1890" spc="185" dirty="0">
                <a:solidFill>
                  <a:srgbClr val="F5FFF5"/>
                </a:solidFill>
                <a:latin typeface="DM Sans"/>
              </a:rPr>
              <a:t> </a:t>
            </a:r>
            <a:r>
              <a:rPr lang="en-US" sz="1890" spc="185" dirty="0" err="1">
                <a:solidFill>
                  <a:srgbClr val="F5FFF5"/>
                </a:solidFill>
                <a:latin typeface="DM Sans"/>
              </a:rPr>
              <a:t>sudi</a:t>
            </a:r>
            <a:r>
              <a:rPr lang="en-US" sz="1890" spc="185" dirty="0">
                <a:solidFill>
                  <a:srgbClr val="F5FFF5"/>
                </a:solidFill>
                <a:latin typeface="DM Sans"/>
              </a:rPr>
              <a:t> 850 </a:t>
            </a:r>
            <a:r>
              <a:rPr lang="en-US" sz="1890" spc="185" dirty="0" err="1">
                <a:solidFill>
                  <a:srgbClr val="F5FFF5"/>
                </a:solidFill>
                <a:latin typeface="DM Sans"/>
              </a:rPr>
              <a:t>nafardan</a:t>
            </a:r>
            <a:r>
              <a:rPr lang="en-US" sz="1890" spc="185" dirty="0">
                <a:solidFill>
                  <a:srgbClr val="F5FFF5"/>
                </a:solidFill>
                <a:latin typeface="DM Sans"/>
              </a:rPr>
              <a:t> </a:t>
            </a:r>
            <a:r>
              <a:rPr lang="en-US" sz="1890" spc="185" dirty="0" err="1">
                <a:solidFill>
                  <a:srgbClr val="F5FFF5"/>
                </a:solidFill>
                <a:latin typeface="DM Sans"/>
              </a:rPr>
              <a:t>ziyod</a:t>
            </a:r>
            <a:r>
              <a:rPr lang="en-US" sz="1890" spc="185" dirty="0">
                <a:solidFill>
                  <a:srgbClr val="F5FFF5"/>
                </a:solidFill>
                <a:latin typeface="DM Sans"/>
              </a:rPr>
              <a:t>, </a:t>
            </a:r>
            <a:r>
              <a:rPr lang="en-US" sz="1890" spc="185" dirty="0" err="1">
                <a:solidFill>
                  <a:srgbClr val="F5FFF5"/>
                </a:solidFill>
                <a:latin typeface="DM Sans"/>
              </a:rPr>
              <a:t>bu</a:t>
            </a:r>
            <a:r>
              <a:rPr lang="en-US" sz="1890" spc="185" dirty="0">
                <a:solidFill>
                  <a:srgbClr val="F5FFF5"/>
                </a:solidFill>
                <a:latin typeface="DM Sans"/>
              </a:rPr>
              <a:t> </a:t>
            </a:r>
            <a:r>
              <a:rPr lang="en-US" sz="1890" spc="185" dirty="0" err="1">
                <a:solidFill>
                  <a:srgbClr val="F5FFF5"/>
                </a:solidFill>
                <a:latin typeface="DM Sans"/>
              </a:rPr>
              <a:t>yil</a:t>
            </a:r>
            <a:r>
              <a:rPr lang="en-US" sz="1890" spc="185" dirty="0">
                <a:solidFill>
                  <a:srgbClr val="F5FFF5"/>
                </a:solidFill>
                <a:latin typeface="DM Sans"/>
              </a:rPr>
              <a:t> 240 </a:t>
            </a:r>
            <a:r>
              <a:rPr lang="en-US" sz="1890" spc="185" dirty="0" err="1">
                <a:solidFill>
                  <a:srgbClr val="F5FFF5"/>
                </a:solidFill>
                <a:latin typeface="DM Sans"/>
              </a:rPr>
              <a:t>nafar</a:t>
            </a:r>
            <a:r>
              <a:rPr lang="en-US" sz="1890" spc="185" dirty="0">
                <a:solidFill>
                  <a:srgbClr val="F5FFF5"/>
                </a:solidFill>
                <a:latin typeface="DM Sans"/>
              </a:rPr>
              <a:t> ana </a:t>
            </a:r>
            <a:r>
              <a:rPr lang="en-US" sz="1890" spc="185" dirty="0" err="1">
                <a:solidFill>
                  <a:srgbClr val="F5FFF5"/>
                </a:solidFill>
                <a:latin typeface="DM Sans"/>
              </a:rPr>
              <a:t>shunday</a:t>
            </a:r>
            <a:r>
              <a:rPr lang="en-US" sz="1890" spc="185" dirty="0">
                <a:solidFill>
                  <a:srgbClr val="F5FFF5"/>
                </a:solidFill>
                <a:latin typeface="DM Sans"/>
              </a:rPr>
              <a:t> </a:t>
            </a:r>
            <a:r>
              <a:rPr lang="en-US" sz="1890" spc="185" dirty="0" err="1">
                <a:solidFill>
                  <a:srgbClr val="F5FFF5"/>
                </a:solidFill>
                <a:latin typeface="DM Sans"/>
              </a:rPr>
              <a:t>jabrdiyda</a:t>
            </a:r>
            <a:r>
              <a:rPr lang="en-US" sz="1890" spc="185" dirty="0">
                <a:solidFill>
                  <a:srgbClr val="F5FFF5"/>
                </a:solidFill>
                <a:latin typeface="DM Sans"/>
              </a:rPr>
              <a:t> </a:t>
            </a:r>
            <a:r>
              <a:rPr lang="en-US" sz="1890" spc="185" dirty="0" err="1">
                <a:solidFill>
                  <a:srgbClr val="F5FFF5"/>
                </a:solidFill>
                <a:latin typeface="DM Sans"/>
              </a:rPr>
              <a:t>vatandoshlarimizning</a:t>
            </a:r>
            <a:r>
              <a:rPr lang="en-US" sz="1890" spc="185" dirty="0">
                <a:solidFill>
                  <a:srgbClr val="F5FFF5"/>
                </a:solidFill>
                <a:latin typeface="DM Sans"/>
              </a:rPr>
              <a:t> </a:t>
            </a:r>
            <a:r>
              <a:rPr lang="en-US" sz="1890" spc="185" dirty="0" err="1">
                <a:solidFill>
                  <a:srgbClr val="F5FFF5"/>
                </a:solidFill>
                <a:latin typeface="DM Sans"/>
              </a:rPr>
              <a:t>nomini</a:t>
            </a:r>
            <a:r>
              <a:rPr lang="en-US" sz="1890" spc="185" dirty="0">
                <a:solidFill>
                  <a:srgbClr val="F5FFF5"/>
                </a:solidFill>
                <a:latin typeface="DM Sans"/>
              </a:rPr>
              <a:t> </a:t>
            </a:r>
            <a:r>
              <a:rPr lang="en-US" sz="1890" spc="185" dirty="0" err="1">
                <a:solidFill>
                  <a:srgbClr val="F5FFF5"/>
                </a:solidFill>
                <a:latin typeface="DM Sans"/>
              </a:rPr>
              <a:t>oqladi</a:t>
            </a:r>
            <a:r>
              <a:rPr lang="en-US" sz="1890" spc="185" dirty="0">
                <a:solidFill>
                  <a:srgbClr val="F5FFF5"/>
                </a:solidFill>
                <a:latin typeface="DM Sans"/>
              </a:rPr>
              <a:t>. </a:t>
            </a:r>
            <a:r>
              <a:rPr lang="en-US" sz="1890" spc="185" dirty="0" err="1">
                <a:solidFill>
                  <a:srgbClr val="F5FFF5"/>
                </a:solidFill>
                <a:latin typeface="DM Sans"/>
              </a:rPr>
              <a:t>Bunday</a:t>
            </a:r>
            <a:r>
              <a:rPr lang="en-US" sz="1890" spc="185" dirty="0">
                <a:solidFill>
                  <a:srgbClr val="F5FFF5"/>
                </a:solidFill>
                <a:latin typeface="DM Sans"/>
              </a:rPr>
              <a:t> </a:t>
            </a:r>
            <a:r>
              <a:rPr lang="en-US" sz="1890" spc="185" dirty="0" err="1">
                <a:solidFill>
                  <a:srgbClr val="F5FFF5"/>
                </a:solidFill>
                <a:latin typeface="DM Sans"/>
              </a:rPr>
              <a:t>izlanishlarni</a:t>
            </a:r>
            <a:r>
              <a:rPr lang="en-US" sz="1890" spc="185" dirty="0">
                <a:solidFill>
                  <a:srgbClr val="F5FFF5"/>
                </a:solidFill>
                <a:latin typeface="DM Sans"/>
              </a:rPr>
              <a:t> </a:t>
            </a:r>
            <a:r>
              <a:rPr lang="en-US" sz="1890" spc="185" dirty="0" err="1">
                <a:solidFill>
                  <a:srgbClr val="F5FFF5"/>
                </a:solidFill>
                <a:latin typeface="DM Sans"/>
              </a:rPr>
              <a:t>hech</a:t>
            </a:r>
            <a:r>
              <a:rPr lang="en-US" sz="1890" spc="185" dirty="0">
                <a:solidFill>
                  <a:srgbClr val="F5FFF5"/>
                </a:solidFill>
                <a:latin typeface="DM Sans"/>
              </a:rPr>
              <a:t> </a:t>
            </a:r>
            <a:r>
              <a:rPr lang="en-US" sz="1890" spc="185" dirty="0" err="1">
                <a:solidFill>
                  <a:srgbClr val="F5FFF5"/>
                </a:solidFill>
                <a:latin typeface="DM Sans"/>
              </a:rPr>
              <a:t>qachon</a:t>
            </a:r>
            <a:r>
              <a:rPr lang="en-US" sz="1890" spc="185" dirty="0">
                <a:solidFill>
                  <a:srgbClr val="F5FFF5"/>
                </a:solidFill>
                <a:latin typeface="DM Sans"/>
              </a:rPr>
              <a:t> </a:t>
            </a:r>
            <a:r>
              <a:rPr lang="en-US" sz="1890" spc="185" dirty="0" err="1">
                <a:solidFill>
                  <a:srgbClr val="F5FFF5"/>
                </a:solidFill>
                <a:latin typeface="DM Sans"/>
              </a:rPr>
              <a:t>to‘xtatmasligimiz</a:t>
            </a:r>
            <a:r>
              <a:rPr lang="en-US" sz="1890" spc="185" dirty="0">
                <a:solidFill>
                  <a:srgbClr val="F5FFF5"/>
                </a:solidFill>
                <a:latin typeface="DM Sans"/>
              </a:rPr>
              <a:t> </a:t>
            </a:r>
            <a:r>
              <a:rPr lang="en-US" sz="1890" spc="185" dirty="0" err="1">
                <a:solidFill>
                  <a:srgbClr val="F5FFF5"/>
                </a:solidFill>
                <a:latin typeface="DM Sans"/>
              </a:rPr>
              <a:t>kerak</a:t>
            </a:r>
            <a:r>
              <a:rPr lang="en-US" sz="1890" spc="185" dirty="0">
                <a:solidFill>
                  <a:srgbClr val="F5FFF5"/>
                </a:solidFill>
                <a:latin typeface="DM Sans"/>
              </a:rPr>
              <a:t>. </a:t>
            </a:r>
            <a:r>
              <a:rPr lang="en-US" sz="1890" spc="185" dirty="0" err="1">
                <a:solidFill>
                  <a:srgbClr val="F5FFF5"/>
                </a:solidFill>
                <a:latin typeface="DM Sans"/>
              </a:rPr>
              <a:t>Negaki</a:t>
            </a:r>
            <a:r>
              <a:rPr lang="en-US" sz="1890" spc="185" dirty="0">
                <a:solidFill>
                  <a:srgbClr val="F5FFF5"/>
                </a:solidFill>
                <a:latin typeface="DM Sans"/>
              </a:rPr>
              <a:t> </a:t>
            </a:r>
            <a:r>
              <a:rPr lang="en-US" sz="1890" spc="185" dirty="0" err="1">
                <a:solidFill>
                  <a:srgbClr val="F5FFF5"/>
                </a:solidFill>
                <a:latin typeface="DM Sans"/>
              </a:rPr>
              <a:t>haqiqatni</a:t>
            </a:r>
            <a:r>
              <a:rPr lang="en-US" sz="1890" spc="185" dirty="0">
                <a:solidFill>
                  <a:srgbClr val="F5FFF5"/>
                </a:solidFill>
                <a:latin typeface="DM Sans"/>
              </a:rPr>
              <a:t> </a:t>
            </a:r>
            <a:r>
              <a:rPr lang="en-US" sz="1890" spc="185" dirty="0" err="1">
                <a:solidFill>
                  <a:srgbClr val="F5FFF5"/>
                </a:solidFill>
                <a:latin typeface="DM Sans"/>
              </a:rPr>
              <a:t>xalqimiz</a:t>
            </a:r>
            <a:r>
              <a:rPr lang="en-US" sz="1890" spc="185" dirty="0">
                <a:solidFill>
                  <a:srgbClr val="F5FFF5"/>
                </a:solidFill>
                <a:latin typeface="DM Sans"/>
              </a:rPr>
              <a:t> </a:t>
            </a:r>
            <a:r>
              <a:rPr lang="en-US" sz="1890" spc="185" dirty="0" err="1">
                <a:solidFill>
                  <a:srgbClr val="F5FFF5"/>
                </a:solidFill>
                <a:latin typeface="DM Sans"/>
              </a:rPr>
              <a:t>bilishi</a:t>
            </a:r>
            <a:r>
              <a:rPr lang="en-US" sz="1890" spc="185" dirty="0">
                <a:solidFill>
                  <a:srgbClr val="F5FFF5"/>
                </a:solidFill>
                <a:latin typeface="DM Sans"/>
              </a:rPr>
              <a:t> </a:t>
            </a:r>
            <a:r>
              <a:rPr lang="en-US" sz="1890" spc="185" dirty="0" err="1">
                <a:solidFill>
                  <a:srgbClr val="F5FFF5"/>
                </a:solidFill>
                <a:latin typeface="DM Sans"/>
              </a:rPr>
              <a:t>kerak</a:t>
            </a:r>
            <a:r>
              <a:rPr lang="en-US" sz="1890" spc="185" dirty="0">
                <a:solidFill>
                  <a:srgbClr val="F5FFF5"/>
                </a:solidFill>
                <a:latin typeface="DM Sans"/>
              </a:rPr>
              <a:t>, - </a:t>
            </a:r>
            <a:r>
              <a:rPr lang="en-US" sz="1890" spc="185" dirty="0" err="1">
                <a:solidFill>
                  <a:srgbClr val="F5FFF5"/>
                </a:solidFill>
                <a:latin typeface="DM Sans"/>
              </a:rPr>
              <a:t>dedi</a:t>
            </a:r>
            <a:r>
              <a:rPr lang="en-US" sz="1890" spc="185" dirty="0">
                <a:solidFill>
                  <a:srgbClr val="F5FFF5"/>
                </a:solidFill>
                <a:latin typeface="DM Sans"/>
              </a:rPr>
              <a:t> Shavkat </a:t>
            </a:r>
            <a:r>
              <a:rPr lang="en-US" sz="1890" spc="185" dirty="0" err="1">
                <a:solidFill>
                  <a:srgbClr val="F5FFF5"/>
                </a:solidFill>
                <a:latin typeface="DM Sans"/>
              </a:rPr>
              <a:t>Mirziyoev</a:t>
            </a:r>
            <a:r>
              <a:rPr lang="en-US" sz="1890" spc="185" dirty="0">
                <a:solidFill>
                  <a:srgbClr val="F5FFF5"/>
                </a:solidFill>
                <a:latin typeface="DM Sans"/>
              </a:rPr>
              <a:t>.</a:t>
            </a:r>
          </a:p>
          <a:p>
            <a:pPr algn="just">
              <a:lnSpc>
                <a:spcPts val="2609"/>
              </a:lnSpc>
            </a:pPr>
            <a:r>
              <a:rPr lang="en-US" sz="1890" spc="185" dirty="0">
                <a:solidFill>
                  <a:srgbClr val="F5FFF5"/>
                </a:solidFill>
                <a:latin typeface="DM Sans"/>
              </a:rPr>
              <a:t>Bu </a:t>
            </a:r>
            <a:r>
              <a:rPr lang="en-US" sz="1890" spc="185" dirty="0" err="1">
                <a:solidFill>
                  <a:srgbClr val="F5FFF5"/>
                </a:solidFill>
                <a:latin typeface="DM Sans"/>
              </a:rPr>
              <a:t>davrga</a:t>
            </a:r>
            <a:r>
              <a:rPr lang="en-US" sz="1890" spc="185" dirty="0">
                <a:solidFill>
                  <a:srgbClr val="F5FFF5"/>
                </a:solidFill>
                <a:latin typeface="DM Sans"/>
              </a:rPr>
              <a:t> </a:t>
            </a:r>
            <a:r>
              <a:rPr lang="en-US" sz="1890" spc="185" dirty="0" err="1">
                <a:solidFill>
                  <a:srgbClr val="F5FFF5"/>
                </a:solidFill>
                <a:latin typeface="DM Sans"/>
              </a:rPr>
              <a:t>oid</a:t>
            </a:r>
            <a:r>
              <a:rPr lang="en-US" sz="1890" spc="185" dirty="0">
                <a:solidFill>
                  <a:srgbClr val="F5FFF5"/>
                </a:solidFill>
                <a:latin typeface="DM Sans"/>
              </a:rPr>
              <a:t> </a:t>
            </a:r>
            <a:r>
              <a:rPr lang="en-US" sz="1890" spc="185" dirty="0" err="1">
                <a:solidFill>
                  <a:srgbClr val="F5FFF5"/>
                </a:solidFill>
                <a:latin typeface="DM Sans"/>
              </a:rPr>
              <a:t>tarix</a:t>
            </a:r>
            <a:r>
              <a:rPr lang="en-US" sz="1890" spc="185" dirty="0">
                <a:solidFill>
                  <a:srgbClr val="F5FFF5"/>
                </a:solidFill>
                <a:latin typeface="DM Sans"/>
              </a:rPr>
              <a:t> </a:t>
            </a:r>
            <a:r>
              <a:rPr lang="en-US" sz="1890" spc="185" dirty="0" err="1">
                <a:solidFill>
                  <a:srgbClr val="F5FFF5"/>
                </a:solidFill>
                <a:latin typeface="DM Sans"/>
              </a:rPr>
              <a:t>yangi</a:t>
            </a:r>
            <a:r>
              <a:rPr lang="en-US" sz="1890" spc="185" dirty="0">
                <a:solidFill>
                  <a:srgbClr val="F5FFF5"/>
                </a:solidFill>
                <a:latin typeface="DM Sans"/>
              </a:rPr>
              <a:t> </a:t>
            </a:r>
            <a:r>
              <a:rPr lang="en-US" sz="1890" spc="185" dirty="0" err="1">
                <a:solidFill>
                  <a:srgbClr val="F5FFF5"/>
                </a:solidFill>
                <a:latin typeface="DM Sans"/>
              </a:rPr>
              <a:t>topilayotgan</a:t>
            </a:r>
            <a:r>
              <a:rPr lang="en-US" sz="1890" spc="185" dirty="0">
                <a:solidFill>
                  <a:srgbClr val="F5FFF5"/>
                </a:solidFill>
                <a:latin typeface="DM Sans"/>
              </a:rPr>
              <a:t> </a:t>
            </a:r>
            <a:r>
              <a:rPr lang="en-US" sz="1890" spc="185" dirty="0" err="1">
                <a:solidFill>
                  <a:srgbClr val="F5FFF5"/>
                </a:solidFill>
                <a:latin typeface="DM Sans"/>
              </a:rPr>
              <a:t>hujjatlar</a:t>
            </a:r>
            <a:r>
              <a:rPr lang="en-US" sz="1890" spc="185" dirty="0">
                <a:solidFill>
                  <a:srgbClr val="F5FFF5"/>
                </a:solidFill>
                <a:latin typeface="DM Sans"/>
              </a:rPr>
              <a:t> va </a:t>
            </a:r>
            <a:r>
              <a:rPr lang="en-US" sz="1890" spc="185" dirty="0" err="1">
                <a:solidFill>
                  <a:srgbClr val="F5FFF5"/>
                </a:solidFill>
                <a:latin typeface="DM Sans"/>
              </a:rPr>
              <a:t>ashyolar</a:t>
            </a:r>
            <a:r>
              <a:rPr lang="en-US" sz="1890" spc="185" dirty="0">
                <a:solidFill>
                  <a:srgbClr val="F5FFF5"/>
                </a:solidFill>
                <a:latin typeface="DM Sans"/>
              </a:rPr>
              <a:t> </a:t>
            </a:r>
            <a:r>
              <a:rPr lang="en-US" sz="1890" spc="185" dirty="0" err="1">
                <a:solidFill>
                  <a:srgbClr val="F5FFF5"/>
                </a:solidFill>
                <a:latin typeface="DM Sans"/>
              </a:rPr>
              <a:t>bilan</a:t>
            </a:r>
            <a:r>
              <a:rPr lang="en-US" sz="1890" spc="185" dirty="0">
                <a:solidFill>
                  <a:srgbClr val="F5FFF5"/>
                </a:solidFill>
                <a:latin typeface="DM Sans"/>
              </a:rPr>
              <a:t> </a:t>
            </a:r>
            <a:r>
              <a:rPr lang="en-US" sz="1890" spc="185" dirty="0" err="1">
                <a:solidFill>
                  <a:srgbClr val="F5FFF5"/>
                </a:solidFill>
                <a:latin typeface="DM Sans"/>
              </a:rPr>
              <a:t>boyib</a:t>
            </a:r>
            <a:r>
              <a:rPr lang="en-US" sz="1890" spc="185" dirty="0">
                <a:solidFill>
                  <a:srgbClr val="F5FFF5"/>
                </a:solidFill>
                <a:latin typeface="DM Sans"/>
              </a:rPr>
              <a:t> </a:t>
            </a:r>
            <a:r>
              <a:rPr lang="en-US" sz="1890" spc="185" dirty="0" err="1">
                <a:solidFill>
                  <a:srgbClr val="F5FFF5"/>
                </a:solidFill>
                <a:latin typeface="DM Sans"/>
              </a:rPr>
              <a:t>bormoqda</a:t>
            </a:r>
            <a:r>
              <a:rPr lang="en-US" sz="1890" spc="185" dirty="0">
                <a:solidFill>
                  <a:srgbClr val="F5FFF5"/>
                </a:solidFill>
                <a:latin typeface="DM Sans"/>
              </a:rPr>
              <a:t>. </a:t>
            </a:r>
            <a:r>
              <a:rPr lang="en-US" sz="1890" spc="185" dirty="0" err="1">
                <a:solidFill>
                  <a:srgbClr val="F5FFF5"/>
                </a:solidFill>
                <a:latin typeface="DM Sans"/>
              </a:rPr>
              <a:t>Qoraqalpog‘iston</a:t>
            </a:r>
            <a:r>
              <a:rPr lang="en-US" sz="1890" spc="185" dirty="0">
                <a:solidFill>
                  <a:srgbClr val="F5FFF5"/>
                </a:solidFill>
                <a:latin typeface="DM Sans"/>
              </a:rPr>
              <a:t> Respublikasi, </a:t>
            </a:r>
            <a:r>
              <a:rPr lang="en-US" sz="1890" spc="185" dirty="0" err="1">
                <a:solidFill>
                  <a:srgbClr val="F5FFF5"/>
                </a:solidFill>
                <a:latin typeface="DM Sans"/>
              </a:rPr>
              <a:t>viloyatlar</a:t>
            </a:r>
            <a:r>
              <a:rPr lang="en-US" sz="1890" spc="185" dirty="0">
                <a:solidFill>
                  <a:srgbClr val="F5FFF5"/>
                </a:solidFill>
                <a:latin typeface="DM Sans"/>
              </a:rPr>
              <a:t> va Toshkent </a:t>
            </a:r>
            <a:r>
              <a:rPr lang="en-US" sz="1890" spc="185" dirty="0" err="1">
                <a:solidFill>
                  <a:srgbClr val="F5FFF5"/>
                </a:solidFill>
                <a:latin typeface="DM Sans"/>
              </a:rPr>
              <a:t>shahri</a:t>
            </a:r>
            <a:r>
              <a:rPr lang="en-US" sz="1890" spc="185" dirty="0">
                <a:solidFill>
                  <a:srgbClr val="F5FFF5"/>
                </a:solidFill>
                <a:latin typeface="DM Sans"/>
              </a:rPr>
              <a:t> </a:t>
            </a:r>
            <a:r>
              <a:rPr lang="en-US" sz="1890" spc="185" dirty="0" err="1">
                <a:solidFill>
                  <a:srgbClr val="F5FFF5"/>
                </a:solidFill>
                <a:latin typeface="DM Sans"/>
              </a:rPr>
              <a:t>bo‘yicha</a:t>
            </a:r>
            <a:r>
              <a:rPr lang="en-US" sz="1890" spc="185" dirty="0">
                <a:solidFill>
                  <a:srgbClr val="F5FFF5"/>
                </a:solidFill>
                <a:latin typeface="DM Sans"/>
              </a:rPr>
              <a:t> “</a:t>
            </a:r>
            <a:r>
              <a:rPr lang="en-US" sz="1890" spc="185" dirty="0" err="1">
                <a:solidFill>
                  <a:srgbClr val="F5FFF5"/>
                </a:solidFill>
                <a:latin typeface="DM Sans"/>
              </a:rPr>
              <a:t>Xotira</a:t>
            </a:r>
            <a:r>
              <a:rPr lang="en-US" sz="1890" spc="185" dirty="0">
                <a:solidFill>
                  <a:srgbClr val="F5FFF5"/>
                </a:solidFill>
                <a:latin typeface="DM Sans"/>
              </a:rPr>
              <a:t>” </a:t>
            </a:r>
            <a:r>
              <a:rPr lang="en-US" sz="1890" spc="185" dirty="0" err="1">
                <a:solidFill>
                  <a:srgbClr val="F5FFF5"/>
                </a:solidFill>
                <a:latin typeface="DM Sans"/>
              </a:rPr>
              <a:t>kitoblari</a:t>
            </a:r>
            <a:r>
              <a:rPr lang="en-US" sz="1890" spc="185" dirty="0">
                <a:solidFill>
                  <a:srgbClr val="F5FFF5"/>
                </a:solidFill>
                <a:latin typeface="DM Sans"/>
              </a:rPr>
              <a:t> </a:t>
            </a:r>
            <a:r>
              <a:rPr lang="en-US" sz="1890" spc="185" dirty="0" err="1">
                <a:solidFill>
                  <a:srgbClr val="F5FFF5"/>
                </a:solidFill>
                <a:latin typeface="DM Sans"/>
              </a:rPr>
              <a:t>tayyorlandi</a:t>
            </a:r>
            <a:r>
              <a:rPr lang="en-US" sz="1890" spc="185" dirty="0">
                <a:solidFill>
                  <a:srgbClr val="F5FFF5"/>
                </a:solidFill>
                <a:latin typeface="DM Sans"/>
              </a:rPr>
              <a:t>. </a:t>
            </a:r>
            <a:r>
              <a:rPr lang="en-US" sz="1890" spc="185" dirty="0" err="1">
                <a:solidFill>
                  <a:srgbClr val="F5FFF5"/>
                </a:solidFill>
                <a:latin typeface="DM Sans"/>
              </a:rPr>
              <a:t>Ularga</a:t>
            </a:r>
            <a:r>
              <a:rPr lang="en-US" sz="1890" spc="185" dirty="0">
                <a:solidFill>
                  <a:srgbClr val="F5FFF5"/>
                </a:solidFill>
                <a:latin typeface="DM Sans"/>
              </a:rPr>
              <a:t> 40 </a:t>
            </a:r>
            <a:r>
              <a:rPr lang="en-US" sz="1890" spc="185" dirty="0" err="1">
                <a:solidFill>
                  <a:srgbClr val="F5FFF5"/>
                </a:solidFill>
                <a:latin typeface="DM Sans"/>
              </a:rPr>
              <a:t>mingga</a:t>
            </a:r>
            <a:r>
              <a:rPr lang="en-US" sz="1890" spc="185" dirty="0">
                <a:solidFill>
                  <a:srgbClr val="F5FFF5"/>
                </a:solidFill>
                <a:latin typeface="DM Sans"/>
              </a:rPr>
              <a:t> </a:t>
            </a:r>
            <a:r>
              <a:rPr lang="en-US" sz="1890" spc="185" dirty="0" err="1">
                <a:solidFill>
                  <a:srgbClr val="F5FFF5"/>
                </a:solidFill>
                <a:latin typeface="DM Sans"/>
              </a:rPr>
              <a:t>yaqin</a:t>
            </a:r>
            <a:r>
              <a:rPr lang="en-US" sz="1890" spc="185" dirty="0">
                <a:solidFill>
                  <a:srgbClr val="F5FFF5"/>
                </a:solidFill>
                <a:latin typeface="DM Sans"/>
              </a:rPr>
              <a:t> </a:t>
            </a:r>
            <a:r>
              <a:rPr lang="en-US" sz="1890" spc="185" dirty="0" err="1">
                <a:solidFill>
                  <a:srgbClr val="F5FFF5"/>
                </a:solidFill>
                <a:latin typeface="DM Sans"/>
              </a:rPr>
              <a:t>vatandoshimiz</a:t>
            </a:r>
            <a:r>
              <a:rPr lang="en-US" sz="1890" spc="185" dirty="0">
                <a:solidFill>
                  <a:srgbClr val="F5FFF5"/>
                </a:solidFill>
                <a:latin typeface="DM Sans"/>
              </a:rPr>
              <a:t> </a:t>
            </a:r>
            <a:r>
              <a:rPr lang="en-US" sz="1890" spc="185" dirty="0" err="1">
                <a:solidFill>
                  <a:srgbClr val="F5FFF5"/>
                </a:solidFill>
                <a:latin typeface="DM Sans"/>
              </a:rPr>
              <a:t>to‘g‘risidagi</a:t>
            </a:r>
            <a:r>
              <a:rPr lang="en-US" sz="1890" spc="185" dirty="0">
                <a:solidFill>
                  <a:srgbClr val="F5FFF5"/>
                </a:solidFill>
                <a:latin typeface="DM Sans"/>
              </a:rPr>
              <a:t> </a:t>
            </a:r>
            <a:r>
              <a:rPr lang="en-US" sz="1890" spc="185" dirty="0" err="1">
                <a:solidFill>
                  <a:srgbClr val="F5FFF5"/>
                </a:solidFill>
                <a:latin typeface="DM Sans"/>
              </a:rPr>
              <a:t>ma’lumotlar</a:t>
            </a:r>
            <a:r>
              <a:rPr lang="en-US" sz="1890" spc="185" dirty="0">
                <a:solidFill>
                  <a:srgbClr val="F5FFF5"/>
                </a:solidFill>
                <a:latin typeface="DM Sans"/>
              </a:rPr>
              <a:t> </a:t>
            </a:r>
            <a:r>
              <a:rPr lang="en-US" sz="1890" spc="185" dirty="0" err="1">
                <a:solidFill>
                  <a:srgbClr val="F5FFF5"/>
                </a:solidFill>
                <a:latin typeface="DM Sans"/>
              </a:rPr>
              <a:t>kiritildi</a:t>
            </a:r>
            <a:r>
              <a:rPr lang="en-US" sz="1890" spc="185" dirty="0">
                <a:solidFill>
                  <a:srgbClr val="F5FFF5"/>
                </a:solidFill>
                <a:latin typeface="DM Sans"/>
              </a:rPr>
              <a:t>. Bu </a:t>
            </a:r>
            <a:r>
              <a:rPr lang="en-US" sz="1890" spc="185" dirty="0" err="1">
                <a:solidFill>
                  <a:srgbClr val="F5FFF5"/>
                </a:solidFill>
                <a:latin typeface="DM Sans"/>
              </a:rPr>
              <a:t>to‘plamlar</a:t>
            </a:r>
            <a:r>
              <a:rPr lang="en-US" sz="1890" spc="185" dirty="0">
                <a:solidFill>
                  <a:srgbClr val="F5FFF5"/>
                </a:solidFill>
                <a:latin typeface="DM Sans"/>
              </a:rPr>
              <a:t> </a:t>
            </a:r>
            <a:r>
              <a:rPr lang="en-US" sz="1890" spc="185" dirty="0" err="1">
                <a:solidFill>
                  <a:srgbClr val="F5FFF5"/>
                </a:solidFill>
                <a:latin typeface="DM Sans"/>
              </a:rPr>
              <a:t>yaqin</a:t>
            </a:r>
            <a:r>
              <a:rPr lang="en-US" sz="1890" spc="185" dirty="0">
                <a:solidFill>
                  <a:srgbClr val="F5FFF5"/>
                </a:solidFill>
                <a:latin typeface="DM Sans"/>
              </a:rPr>
              <a:t> </a:t>
            </a:r>
            <a:r>
              <a:rPr lang="en-US" sz="1890" spc="185" dirty="0" err="1">
                <a:solidFill>
                  <a:srgbClr val="F5FFF5"/>
                </a:solidFill>
                <a:latin typeface="DM Sans"/>
              </a:rPr>
              <a:t>vaqt</a:t>
            </a:r>
            <a:r>
              <a:rPr lang="en-US" sz="1890" spc="185" dirty="0">
                <a:solidFill>
                  <a:srgbClr val="F5FFF5"/>
                </a:solidFill>
                <a:latin typeface="DM Sans"/>
              </a:rPr>
              <a:t> </a:t>
            </a:r>
            <a:r>
              <a:rPr lang="en-US" sz="1890" spc="185" dirty="0" err="1">
                <a:solidFill>
                  <a:srgbClr val="F5FFF5"/>
                </a:solidFill>
                <a:latin typeface="DM Sans"/>
              </a:rPr>
              <a:t>ichida</a:t>
            </a:r>
            <a:r>
              <a:rPr lang="en-US" sz="1890" spc="185" dirty="0">
                <a:solidFill>
                  <a:srgbClr val="F5FFF5"/>
                </a:solidFill>
                <a:latin typeface="DM Sans"/>
              </a:rPr>
              <a:t> chop </a:t>
            </a:r>
            <a:r>
              <a:rPr lang="en-US" sz="1890" spc="185" dirty="0" err="1">
                <a:solidFill>
                  <a:srgbClr val="F5FFF5"/>
                </a:solidFill>
                <a:latin typeface="DM Sans"/>
              </a:rPr>
              <a:t>etiladi</a:t>
            </a:r>
            <a:r>
              <a:rPr lang="en-US" sz="1890" spc="185" dirty="0">
                <a:solidFill>
                  <a:srgbClr val="F5FFF5"/>
                </a:solidFill>
                <a:latin typeface="DM Sans"/>
              </a:rPr>
              <a:t>.</a:t>
            </a:r>
          </a:p>
          <a:p>
            <a:pPr algn="just">
              <a:lnSpc>
                <a:spcPts val="2609"/>
              </a:lnSpc>
            </a:pPr>
            <a:endParaRPr lang="en-US" sz="1890" spc="185" dirty="0">
              <a:solidFill>
                <a:srgbClr val="F5FFF5"/>
              </a:solidFill>
              <a:latin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rot="1313163">
            <a:off x="-4261137" y="6573910"/>
            <a:ext cx="9085628" cy="5368780"/>
          </a:xfrm>
          <a:custGeom>
            <a:avLst/>
            <a:gdLst/>
            <a:ahLst/>
            <a:cxnLst/>
            <a:rect l="l" t="t" r="r" b="b"/>
            <a:pathLst>
              <a:path w="9085628" h="5368780">
                <a:moveTo>
                  <a:pt x="0" y="0"/>
                </a:moveTo>
                <a:lnTo>
                  <a:pt x="9085628" y="0"/>
                </a:lnTo>
                <a:lnTo>
                  <a:pt x="9085628" y="5368780"/>
                </a:lnTo>
                <a:lnTo>
                  <a:pt x="0" y="5368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267961" y="8412696"/>
            <a:ext cx="4319810" cy="426581"/>
          </a:xfrm>
          <a:custGeom>
            <a:avLst/>
            <a:gdLst/>
            <a:ahLst/>
            <a:cxnLst/>
            <a:rect l="l" t="t" r="r" b="b"/>
            <a:pathLst>
              <a:path w="4319810" h="426581">
                <a:moveTo>
                  <a:pt x="0" y="0"/>
                </a:moveTo>
                <a:lnTo>
                  <a:pt x="4319809" y="0"/>
                </a:lnTo>
                <a:lnTo>
                  <a:pt x="4319809" y="426581"/>
                </a:lnTo>
                <a:lnTo>
                  <a:pt x="0" y="426581"/>
                </a:lnTo>
                <a:lnTo>
                  <a:pt x="0" y="0"/>
                </a:lnTo>
                <a:close/>
              </a:path>
            </a:pathLst>
          </a:custGeom>
          <a:blipFill>
            <a:blip r:embed="rId4"/>
            <a:stretch>
              <a:fillRect t="-99999"/>
            </a:stretch>
          </a:blipFill>
        </p:spPr>
        <p:txBody>
          <a:bodyPr/>
          <a:lstStyle/>
          <a:p>
            <a:endParaRPr lang="en-US"/>
          </a:p>
        </p:txBody>
      </p:sp>
      <p:sp>
        <p:nvSpPr>
          <p:cNvPr id="4" name="Freeform 4"/>
          <p:cNvSpPr/>
          <p:nvPr/>
        </p:nvSpPr>
        <p:spPr>
          <a:xfrm>
            <a:off x="6984095" y="8412696"/>
            <a:ext cx="4319810" cy="426581"/>
          </a:xfrm>
          <a:custGeom>
            <a:avLst/>
            <a:gdLst/>
            <a:ahLst/>
            <a:cxnLst/>
            <a:rect l="l" t="t" r="r" b="b"/>
            <a:pathLst>
              <a:path w="4319810" h="426581">
                <a:moveTo>
                  <a:pt x="0" y="0"/>
                </a:moveTo>
                <a:lnTo>
                  <a:pt x="4319810" y="0"/>
                </a:lnTo>
                <a:lnTo>
                  <a:pt x="4319810" y="426581"/>
                </a:lnTo>
                <a:lnTo>
                  <a:pt x="0" y="426581"/>
                </a:lnTo>
                <a:lnTo>
                  <a:pt x="0" y="0"/>
                </a:lnTo>
                <a:close/>
              </a:path>
            </a:pathLst>
          </a:custGeom>
          <a:blipFill>
            <a:blip r:embed="rId4"/>
            <a:stretch>
              <a:fillRect t="-99999"/>
            </a:stretch>
          </a:blipFill>
        </p:spPr>
        <p:txBody>
          <a:bodyPr/>
          <a:lstStyle/>
          <a:p>
            <a:endParaRPr lang="en-US"/>
          </a:p>
        </p:txBody>
      </p:sp>
      <p:sp>
        <p:nvSpPr>
          <p:cNvPr id="5" name="Freeform 5"/>
          <p:cNvSpPr/>
          <p:nvPr/>
        </p:nvSpPr>
        <p:spPr>
          <a:xfrm>
            <a:off x="11703955" y="8412696"/>
            <a:ext cx="4319810" cy="426581"/>
          </a:xfrm>
          <a:custGeom>
            <a:avLst/>
            <a:gdLst/>
            <a:ahLst/>
            <a:cxnLst/>
            <a:rect l="l" t="t" r="r" b="b"/>
            <a:pathLst>
              <a:path w="4319810" h="426581">
                <a:moveTo>
                  <a:pt x="0" y="0"/>
                </a:moveTo>
                <a:lnTo>
                  <a:pt x="4319809" y="0"/>
                </a:lnTo>
                <a:lnTo>
                  <a:pt x="4319809" y="426581"/>
                </a:lnTo>
                <a:lnTo>
                  <a:pt x="0" y="426581"/>
                </a:lnTo>
                <a:lnTo>
                  <a:pt x="0" y="0"/>
                </a:lnTo>
                <a:close/>
              </a:path>
            </a:pathLst>
          </a:custGeom>
          <a:blipFill>
            <a:blip r:embed="rId4"/>
            <a:stretch>
              <a:fillRect t="-99999"/>
            </a:stretch>
          </a:blipFill>
        </p:spPr>
        <p:txBody>
          <a:bodyPr/>
          <a:lstStyle/>
          <a:p>
            <a:endParaRPr lang="en-US"/>
          </a:p>
        </p:txBody>
      </p:sp>
      <p:grpSp>
        <p:nvGrpSpPr>
          <p:cNvPr id="6" name="Group 6"/>
          <p:cNvGrpSpPr/>
          <p:nvPr/>
        </p:nvGrpSpPr>
        <p:grpSpPr>
          <a:xfrm>
            <a:off x="2290722" y="4206681"/>
            <a:ext cx="4297048" cy="4206015"/>
            <a:chOff x="0" y="0"/>
            <a:chExt cx="1131733" cy="1107757"/>
          </a:xfrm>
        </p:grpSpPr>
        <p:sp>
          <p:nvSpPr>
            <p:cNvPr id="7" name="Freeform 7"/>
            <p:cNvSpPr/>
            <p:nvPr/>
          </p:nvSpPr>
          <p:spPr>
            <a:xfrm>
              <a:off x="0" y="0"/>
              <a:ext cx="1131733" cy="1107757"/>
            </a:xfrm>
            <a:custGeom>
              <a:avLst/>
              <a:gdLst/>
              <a:ahLst/>
              <a:cxnLst/>
              <a:rect l="l" t="t" r="r" b="b"/>
              <a:pathLst>
                <a:path w="1131733" h="1107757">
                  <a:moveTo>
                    <a:pt x="0" y="0"/>
                  </a:moveTo>
                  <a:lnTo>
                    <a:pt x="1131733" y="0"/>
                  </a:lnTo>
                  <a:lnTo>
                    <a:pt x="1131733" y="1107757"/>
                  </a:lnTo>
                  <a:lnTo>
                    <a:pt x="0" y="1107757"/>
                  </a:lnTo>
                  <a:lnTo>
                    <a:pt x="0" y="0"/>
                  </a:lnTo>
                </a:path>
              </a:pathLst>
            </a:custGeom>
            <a:solidFill>
              <a:srgbClr val="CFF4FF"/>
            </a:solidFill>
            <a:ln w="19050">
              <a:solidFill>
                <a:srgbClr val="FFFFFF"/>
              </a:solidFill>
            </a:ln>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05"/>
                </a:lnSpc>
              </a:pPr>
              <a:endParaRPr/>
            </a:p>
          </p:txBody>
        </p:sp>
      </p:grpSp>
      <p:grpSp>
        <p:nvGrpSpPr>
          <p:cNvPr id="9" name="Group 9"/>
          <p:cNvGrpSpPr/>
          <p:nvPr/>
        </p:nvGrpSpPr>
        <p:grpSpPr>
          <a:xfrm>
            <a:off x="6993607" y="4206681"/>
            <a:ext cx="4297048" cy="4206015"/>
            <a:chOff x="0" y="0"/>
            <a:chExt cx="1131733" cy="1107757"/>
          </a:xfrm>
        </p:grpSpPr>
        <p:sp>
          <p:nvSpPr>
            <p:cNvPr id="10" name="Freeform 10"/>
            <p:cNvSpPr/>
            <p:nvPr/>
          </p:nvSpPr>
          <p:spPr>
            <a:xfrm>
              <a:off x="0" y="0"/>
              <a:ext cx="1131733" cy="1107757"/>
            </a:xfrm>
            <a:custGeom>
              <a:avLst/>
              <a:gdLst/>
              <a:ahLst/>
              <a:cxnLst/>
              <a:rect l="l" t="t" r="r" b="b"/>
              <a:pathLst>
                <a:path w="1131733" h="1107757">
                  <a:moveTo>
                    <a:pt x="0" y="0"/>
                  </a:moveTo>
                  <a:lnTo>
                    <a:pt x="1131733" y="0"/>
                  </a:lnTo>
                  <a:lnTo>
                    <a:pt x="1131733" y="1107757"/>
                  </a:lnTo>
                  <a:lnTo>
                    <a:pt x="0" y="1107757"/>
                  </a:lnTo>
                  <a:lnTo>
                    <a:pt x="0" y="0"/>
                  </a:lnTo>
                </a:path>
              </a:pathLst>
            </a:custGeom>
            <a:solidFill>
              <a:srgbClr val="CFF4FF"/>
            </a:solidFill>
            <a:ln w="19050">
              <a:solidFill>
                <a:srgbClr val="FFFFFF"/>
              </a:solidFill>
            </a:ln>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05"/>
                </a:lnSpc>
              </a:pPr>
              <a:endParaRPr/>
            </a:p>
          </p:txBody>
        </p:sp>
      </p:grpSp>
      <p:grpSp>
        <p:nvGrpSpPr>
          <p:cNvPr id="12" name="Group 12"/>
          <p:cNvGrpSpPr/>
          <p:nvPr/>
        </p:nvGrpSpPr>
        <p:grpSpPr>
          <a:xfrm>
            <a:off x="11700230" y="4206681"/>
            <a:ext cx="4297048" cy="4206015"/>
            <a:chOff x="0" y="0"/>
            <a:chExt cx="1131733" cy="1107757"/>
          </a:xfrm>
        </p:grpSpPr>
        <p:sp>
          <p:nvSpPr>
            <p:cNvPr id="13" name="Freeform 13"/>
            <p:cNvSpPr/>
            <p:nvPr/>
          </p:nvSpPr>
          <p:spPr>
            <a:xfrm>
              <a:off x="0" y="0"/>
              <a:ext cx="1131733" cy="1107757"/>
            </a:xfrm>
            <a:custGeom>
              <a:avLst/>
              <a:gdLst/>
              <a:ahLst/>
              <a:cxnLst/>
              <a:rect l="l" t="t" r="r" b="b"/>
              <a:pathLst>
                <a:path w="1131733" h="1107757">
                  <a:moveTo>
                    <a:pt x="0" y="0"/>
                  </a:moveTo>
                  <a:lnTo>
                    <a:pt x="1131733" y="0"/>
                  </a:lnTo>
                  <a:lnTo>
                    <a:pt x="1131733" y="1107757"/>
                  </a:lnTo>
                  <a:lnTo>
                    <a:pt x="0" y="1107757"/>
                  </a:lnTo>
                  <a:lnTo>
                    <a:pt x="0" y="0"/>
                  </a:lnTo>
                </a:path>
              </a:pathLst>
            </a:custGeom>
            <a:solidFill>
              <a:srgbClr val="CFF4FF"/>
            </a:solidFill>
            <a:ln w="19050">
              <a:solidFill>
                <a:srgbClr val="FFFFFF"/>
              </a:solidFill>
            </a:ln>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05"/>
                </a:lnSpc>
              </a:pPr>
              <a:endParaRPr/>
            </a:p>
          </p:txBody>
        </p:sp>
      </p:grpSp>
      <p:sp>
        <p:nvSpPr>
          <p:cNvPr id="15" name="Freeform 15"/>
          <p:cNvSpPr/>
          <p:nvPr/>
        </p:nvSpPr>
        <p:spPr>
          <a:xfrm rot="1313163">
            <a:off x="14330817" y="-1655690"/>
            <a:ext cx="9085628" cy="5368780"/>
          </a:xfrm>
          <a:custGeom>
            <a:avLst/>
            <a:gdLst/>
            <a:ahLst/>
            <a:cxnLst/>
            <a:rect l="l" t="t" r="r" b="b"/>
            <a:pathLst>
              <a:path w="9085628" h="5368780">
                <a:moveTo>
                  <a:pt x="0" y="0"/>
                </a:moveTo>
                <a:lnTo>
                  <a:pt x="9085629" y="0"/>
                </a:lnTo>
                <a:lnTo>
                  <a:pt x="9085629" y="5368780"/>
                </a:lnTo>
                <a:lnTo>
                  <a:pt x="0" y="5368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6"/>
          <p:cNvSpPr txBox="1"/>
          <p:nvPr/>
        </p:nvSpPr>
        <p:spPr>
          <a:xfrm>
            <a:off x="2290722" y="1028700"/>
            <a:ext cx="13310756" cy="2478505"/>
          </a:xfrm>
          <a:prstGeom prst="rect">
            <a:avLst/>
          </a:prstGeom>
        </p:spPr>
        <p:txBody>
          <a:bodyPr lIns="0" tIns="0" rIns="0" bIns="0" rtlCol="0" anchor="t">
            <a:spAutoFit/>
          </a:bodyPr>
          <a:lstStyle/>
          <a:p>
            <a:pPr marL="0" lvl="0" indent="0" algn="ctr">
              <a:lnSpc>
                <a:spcPts val="6451"/>
              </a:lnSpc>
              <a:spcBef>
                <a:spcPct val="0"/>
              </a:spcBef>
            </a:pPr>
            <a:r>
              <a:rPr lang="en-US" sz="5376">
                <a:solidFill>
                  <a:srgbClr val="FFFFFF"/>
                </a:solidFill>
                <a:latin typeface="Now Bold"/>
              </a:rPr>
              <a:t>QATAG‘ON QURBONLARI XOTIRASINI ABADIYLASHTIRISH BO’YICHA OLIB BORILAYOTGAN ISHLAR</a:t>
            </a:r>
          </a:p>
        </p:txBody>
      </p:sp>
      <p:sp>
        <p:nvSpPr>
          <p:cNvPr id="17" name="TextBox 17"/>
          <p:cNvSpPr txBox="1"/>
          <p:nvPr/>
        </p:nvSpPr>
        <p:spPr>
          <a:xfrm>
            <a:off x="7263861" y="5708622"/>
            <a:ext cx="3760277" cy="2192979"/>
          </a:xfrm>
          <a:prstGeom prst="rect">
            <a:avLst/>
          </a:prstGeom>
        </p:spPr>
        <p:txBody>
          <a:bodyPr lIns="0" tIns="0" rIns="0" bIns="0" rtlCol="0" anchor="t">
            <a:spAutoFit/>
          </a:bodyPr>
          <a:lstStyle/>
          <a:p>
            <a:pPr algn="ctr">
              <a:lnSpc>
                <a:spcPts val="2169"/>
              </a:lnSpc>
            </a:pPr>
            <a:r>
              <a:rPr lang="en-US" sz="1572">
                <a:solidFill>
                  <a:srgbClr val="051D40"/>
                </a:solidFill>
                <a:latin typeface="DM Sans"/>
              </a:rPr>
              <a:t> Mahmudxo‘ja Behbudiy, Abdulla Avloniy, Ishoqxon Ibrat, Abdurauf Fitrat, Abdulhamid Cho‘lpon, Abdulla Qodiriy kabi ulug‘ ma’rifatparvar ajdodlarimiz xotirasiga bag‘ishlangan muhtasham haykallar, muzeylar bunyod etildi, ijod maktablari faoliyati yo‘lga qo‘yildi.</a:t>
            </a:r>
          </a:p>
          <a:p>
            <a:pPr marL="0" lvl="0" indent="0" algn="ctr">
              <a:lnSpc>
                <a:spcPts val="2169"/>
              </a:lnSpc>
              <a:spcBef>
                <a:spcPct val="0"/>
              </a:spcBef>
            </a:pPr>
            <a:endParaRPr lang="en-US" sz="1572">
              <a:solidFill>
                <a:srgbClr val="051D40"/>
              </a:solidFill>
              <a:latin typeface="DM Sans"/>
            </a:endParaRPr>
          </a:p>
        </p:txBody>
      </p:sp>
      <p:sp>
        <p:nvSpPr>
          <p:cNvPr id="18" name="TextBox 18"/>
          <p:cNvSpPr txBox="1"/>
          <p:nvPr/>
        </p:nvSpPr>
        <p:spPr>
          <a:xfrm>
            <a:off x="12224105" y="5725465"/>
            <a:ext cx="3608862" cy="1367849"/>
          </a:xfrm>
          <a:prstGeom prst="rect">
            <a:avLst/>
          </a:prstGeom>
        </p:spPr>
        <p:txBody>
          <a:bodyPr lIns="0" tIns="0" rIns="0" bIns="0" rtlCol="0" anchor="t">
            <a:spAutoFit/>
          </a:bodyPr>
          <a:lstStyle/>
          <a:p>
            <a:pPr marL="0" lvl="0" indent="0" algn="ctr">
              <a:lnSpc>
                <a:spcPts val="2169"/>
              </a:lnSpc>
              <a:spcBef>
                <a:spcPct val="0"/>
              </a:spcBef>
            </a:pPr>
            <a:r>
              <a:rPr lang="en-US" sz="1572">
                <a:solidFill>
                  <a:srgbClr val="051D40"/>
                </a:solidFill>
                <a:latin typeface="DM Sans"/>
              </a:rPr>
              <a:t>Qoraqalpog‘iston Respublikasi, viloyatlar va Toshkent shahri bo‘yicha “Xotira” kitoblari tayyorlandi. Ularga 40 mingga yaqin vatandoshimiz to‘g‘risidagi ma’lumotlar kiritildi.</a:t>
            </a:r>
          </a:p>
        </p:txBody>
      </p:sp>
      <p:sp>
        <p:nvSpPr>
          <p:cNvPr id="19" name="TextBox 19"/>
          <p:cNvSpPr txBox="1"/>
          <p:nvPr/>
        </p:nvSpPr>
        <p:spPr>
          <a:xfrm>
            <a:off x="2550791" y="5725465"/>
            <a:ext cx="3776911" cy="2468023"/>
          </a:xfrm>
          <a:prstGeom prst="rect">
            <a:avLst/>
          </a:prstGeom>
        </p:spPr>
        <p:txBody>
          <a:bodyPr lIns="0" tIns="0" rIns="0" bIns="0" rtlCol="0" anchor="t">
            <a:spAutoFit/>
          </a:bodyPr>
          <a:lstStyle/>
          <a:p>
            <a:pPr marL="0" lvl="0" indent="0" algn="ctr">
              <a:lnSpc>
                <a:spcPts val="2169"/>
              </a:lnSpc>
              <a:spcBef>
                <a:spcPct val="0"/>
              </a:spcBef>
            </a:pPr>
            <a:r>
              <a:rPr lang="en-US" sz="1572">
                <a:solidFill>
                  <a:srgbClr val="051D40"/>
                </a:solidFill>
                <a:latin typeface="DM Sans"/>
              </a:rPr>
              <a:t> Yurtimizda 2001 yildan buyon har yili 31 avgust – Qatag‘on qurbonlarini yod etish kuni sifatida keng nishonlab kelinmoqda. «Shahidlar xotirasi» yodgorlik majmuasi barpo etildi. «Shahidlar xotirasi» jamoat fondi, Qatag‘on qurbonlari xotirasi davlat muzeyi hamda hududlardagi oliy ta’lim muassasalari qoshida uning bo‘limlari tashkil etildi.</a:t>
            </a:r>
          </a:p>
        </p:txBody>
      </p:sp>
      <p:sp>
        <p:nvSpPr>
          <p:cNvPr id="20" name="Freeform 20"/>
          <p:cNvSpPr/>
          <p:nvPr/>
        </p:nvSpPr>
        <p:spPr>
          <a:xfrm>
            <a:off x="3971194" y="4507372"/>
            <a:ext cx="913343" cy="878470"/>
          </a:xfrm>
          <a:custGeom>
            <a:avLst/>
            <a:gdLst/>
            <a:ahLst/>
            <a:cxnLst/>
            <a:rect l="l" t="t" r="r" b="b"/>
            <a:pathLst>
              <a:path w="913343" h="878470">
                <a:moveTo>
                  <a:pt x="0" y="0"/>
                </a:moveTo>
                <a:lnTo>
                  <a:pt x="913343" y="0"/>
                </a:lnTo>
                <a:lnTo>
                  <a:pt x="913343" y="878470"/>
                </a:lnTo>
                <a:lnTo>
                  <a:pt x="0" y="8784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8838540" y="4581236"/>
            <a:ext cx="668555" cy="804606"/>
          </a:xfrm>
          <a:custGeom>
            <a:avLst/>
            <a:gdLst/>
            <a:ahLst/>
            <a:cxnLst/>
            <a:rect l="l" t="t" r="r" b="b"/>
            <a:pathLst>
              <a:path w="668555" h="804606">
                <a:moveTo>
                  <a:pt x="0" y="0"/>
                </a:moveTo>
                <a:lnTo>
                  <a:pt x="668555" y="0"/>
                </a:lnTo>
                <a:lnTo>
                  <a:pt x="668555" y="804606"/>
                </a:lnTo>
                <a:lnTo>
                  <a:pt x="0" y="8046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13469595" y="4618168"/>
            <a:ext cx="758318" cy="730742"/>
          </a:xfrm>
          <a:custGeom>
            <a:avLst/>
            <a:gdLst/>
            <a:ahLst/>
            <a:cxnLst/>
            <a:rect l="l" t="t" r="r" b="b"/>
            <a:pathLst>
              <a:path w="758318" h="730742">
                <a:moveTo>
                  <a:pt x="0" y="0"/>
                </a:moveTo>
                <a:lnTo>
                  <a:pt x="758318" y="0"/>
                </a:lnTo>
                <a:lnTo>
                  <a:pt x="758318" y="730742"/>
                </a:lnTo>
                <a:lnTo>
                  <a:pt x="0" y="7307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7" grpId="0"/>
      <p:bldP spid="18" grpId="0"/>
      <p:bldP spid="19" grpId="0"/>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6683520" y="1590911"/>
            <a:ext cx="2651835" cy="2651835"/>
          </a:xfrm>
          <a:custGeom>
            <a:avLst/>
            <a:gdLst/>
            <a:ahLst/>
            <a:cxnLst/>
            <a:rect l="l" t="t" r="r" b="b"/>
            <a:pathLst>
              <a:path w="2651835" h="2651835">
                <a:moveTo>
                  <a:pt x="0" y="0"/>
                </a:moveTo>
                <a:lnTo>
                  <a:pt x="2651835" y="0"/>
                </a:lnTo>
                <a:lnTo>
                  <a:pt x="2651835" y="2651835"/>
                </a:lnTo>
                <a:lnTo>
                  <a:pt x="0" y="2651835"/>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789475" y="-570381"/>
            <a:ext cx="2651835" cy="2651835"/>
          </a:xfrm>
          <a:custGeom>
            <a:avLst/>
            <a:gdLst/>
            <a:ahLst/>
            <a:cxnLst/>
            <a:rect l="l" t="t" r="r" b="b"/>
            <a:pathLst>
              <a:path w="2651835" h="2651835">
                <a:moveTo>
                  <a:pt x="0" y="0"/>
                </a:moveTo>
                <a:lnTo>
                  <a:pt x="2651836" y="0"/>
                </a:lnTo>
                <a:lnTo>
                  <a:pt x="2651836" y="2651835"/>
                </a:lnTo>
                <a:lnTo>
                  <a:pt x="0" y="2651835"/>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3926554" y="3072203"/>
            <a:ext cx="10434893" cy="3990194"/>
          </a:xfrm>
          <a:prstGeom prst="rect">
            <a:avLst/>
          </a:prstGeom>
        </p:spPr>
        <p:txBody>
          <a:bodyPr lIns="0" tIns="0" rIns="0" bIns="0" rtlCol="0" anchor="t">
            <a:spAutoFit/>
          </a:bodyPr>
          <a:lstStyle/>
          <a:p>
            <a:pPr marL="0" lvl="0" indent="0" algn="ctr">
              <a:lnSpc>
                <a:spcPts val="10543"/>
              </a:lnSpc>
            </a:pPr>
            <a:r>
              <a:rPr lang="en-US" sz="7530" spc="459" dirty="0">
                <a:solidFill>
                  <a:srgbClr val="FFFFFF"/>
                </a:solidFill>
                <a:latin typeface="Now Bold"/>
              </a:rPr>
              <a:t>E’TIBORINGIZ UCHUN TASHAKKUR!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667</Words>
  <Application>Microsoft Office PowerPoint</Application>
  <PresentationFormat>Custom</PresentationFormat>
  <Paragraphs>28</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Calibri</vt:lpstr>
      <vt:lpstr>Poppins Heavy</vt:lpstr>
      <vt:lpstr>Poppins Bold</vt:lpstr>
      <vt:lpstr>DM Sans Bold</vt:lpstr>
      <vt:lpstr>DM Sans</vt:lpstr>
      <vt:lpstr>Lato Italics</vt:lpstr>
      <vt:lpstr>Now Bold</vt:lpstr>
      <vt:lpstr>Lato</vt:lpstr>
      <vt:lpstr>Roboto Condensed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and Professional Company Business Proposal Presentation</dc:title>
  <cp:lastModifiedBy>Muslimbek Mardiev</cp:lastModifiedBy>
  <cp:revision>2</cp:revision>
  <dcterms:created xsi:type="dcterms:W3CDTF">2006-08-16T00:00:00Z</dcterms:created>
  <dcterms:modified xsi:type="dcterms:W3CDTF">2023-09-01T14:04:28Z</dcterms:modified>
  <dc:identifier>DAFtMXjD5h4</dc:identifier>
</cp:coreProperties>
</file>