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4" r:id="rId3"/>
    <p:sldId id="295" r:id="rId4"/>
    <p:sldId id="267" r:id="rId5"/>
    <p:sldId id="257" r:id="rId6"/>
    <p:sldId id="261" r:id="rId7"/>
    <p:sldId id="262" r:id="rId8"/>
    <p:sldId id="269" r:id="rId9"/>
    <p:sldId id="270" r:id="rId10"/>
    <p:sldId id="271" r:id="rId11"/>
    <p:sldId id="272" r:id="rId12"/>
    <p:sldId id="274" r:id="rId13"/>
    <p:sldId id="275" r:id="rId14"/>
    <p:sldId id="276" r:id="rId15"/>
    <p:sldId id="278" r:id="rId16"/>
    <p:sldId id="279" r:id="rId17"/>
    <p:sldId id="288" r:id="rId18"/>
    <p:sldId id="273" r:id="rId19"/>
    <p:sldId id="277" r:id="rId20"/>
    <p:sldId id="280" r:id="rId21"/>
    <p:sldId id="281" r:id="rId22"/>
    <p:sldId id="289" r:id="rId23"/>
    <p:sldId id="284" r:id="rId24"/>
    <p:sldId id="296" r:id="rId25"/>
    <p:sldId id="291" r:id="rId26"/>
    <p:sldId id="292" r:id="rId27"/>
    <p:sldId id="283" r:id="rId28"/>
    <p:sldId id="285" r:id="rId29"/>
    <p:sldId id="286" r:id="rId30"/>
    <p:sldId id="293"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457D91-B209-48D0-A2ED-D4A2577663E7}"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06EEA4EB-9250-47E2-967E-8DB5D2D88AFC}">
      <dgm:prSet phldrT="[Текст]"/>
      <dgm:spPr/>
      <dgm:t>
        <a:bodyPr/>
        <a:lstStyle/>
        <a:p>
          <a:r>
            <a:rPr lang="en-US" dirty="0" smtClean="0"/>
            <a:t>Run </a:t>
          </a:r>
          <a:r>
            <a:rPr lang="en-US" dirty="0" err="1" smtClean="0"/>
            <a:t>yozuvida</a:t>
          </a:r>
          <a:r>
            <a:rPr lang="en-US" dirty="0" smtClean="0"/>
            <a:t> </a:t>
          </a:r>
          <a:r>
            <a:rPr lang="en-US" dirty="0" err="1" smtClean="0"/>
            <a:t>bitilgan</a:t>
          </a:r>
          <a:r>
            <a:rPr lang="en-US" dirty="0" smtClean="0"/>
            <a:t> </a:t>
          </a:r>
          <a:r>
            <a:rPr lang="en-US" dirty="0" err="1" smtClean="0"/>
            <a:t>manbalar</a:t>
          </a:r>
          <a:endParaRPr lang="ru-RU" dirty="0"/>
        </a:p>
      </dgm:t>
    </dgm:pt>
    <dgm:pt modelId="{D2B9F136-54F5-4C08-9778-6763505F57B6}" type="parTrans" cxnId="{57918E78-C7B3-4070-8F64-E7DA28F7644F}">
      <dgm:prSet/>
      <dgm:spPr/>
      <dgm:t>
        <a:bodyPr/>
        <a:lstStyle/>
        <a:p>
          <a:endParaRPr lang="ru-RU"/>
        </a:p>
      </dgm:t>
    </dgm:pt>
    <dgm:pt modelId="{C6E6BF23-E638-4B73-A4AF-062A481C72FD}" type="sibTrans" cxnId="{57918E78-C7B3-4070-8F64-E7DA28F7644F}">
      <dgm:prSet/>
      <dgm:spPr/>
      <dgm:t>
        <a:bodyPr/>
        <a:lstStyle/>
        <a:p>
          <a:endParaRPr lang="ru-RU"/>
        </a:p>
      </dgm:t>
    </dgm:pt>
    <dgm:pt modelId="{1267C3C1-9269-4EB1-8D6B-20BAC77F7D05}">
      <dgm:prSet phldrT="[Текст]"/>
      <dgm:spPr/>
      <dgm:t>
        <a:bodyPr/>
        <a:lstStyle/>
        <a:p>
          <a:r>
            <a:rPr lang="en-US" dirty="0" err="1" smtClean="0"/>
            <a:t>O‘rxun-enasoy</a:t>
          </a:r>
          <a:r>
            <a:rPr lang="en-US" dirty="0" smtClean="0"/>
            <a:t> </a:t>
          </a:r>
          <a:r>
            <a:rPr lang="en-US" dirty="0" err="1" smtClean="0"/>
            <a:t>yodgorliklari</a:t>
          </a:r>
          <a:endParaRPr lang="ru-RU" dirty="0"/>
        </a:p>
      </dgm:t>
    </dgm:pt>
    <dgm:pt modelId="{F704F1FF-7E58-4A63-8F29-02C4A0E2E78F}" type="parTrans" cxnId="{4DE6A650-6DF5-4E31-945E-961FAA076FF4}">
      <dgm:prSet/>
      <dgm:spPr/>
      <dgm:t>
        <a:bodyPr/>
        <a:lstStyle/>
        <a:p>
          <a:endParaRPr lang="ru-RU"/>
        </a:p>
      </dgm:t>
    </dgm:pt>
    <dgm:pt modelId="{91BA3224-9EB2-48F6-A3C7-1C052C1915D5}" type="sibTrans" cxnId="{4DE6A650-6DF5-4E31-945E-961FAA076FF4}">
      <dgm:prSet/>
      <dgm:spPr/>
      <dgm:t>
        <a:bodyPr/>
        <a:lstStyle/>
        <a:p>
          <a:endParaRPr lang="ru-RU"/>
        </a:p>
      </dgm:t>
    </dgm:pt>
    <dgm:pt modelId="{5CB57CD2-0D06-45ED-9EF6-E5D7B3C84C17}">
      <dgm:prSet phldrT="[Текст]"/>
      <dgm:spPr/>
      <dgm:t>
        <a:bodyPr/>
        <a:lstStyle/>
        <a:p>
          <a:r>
            <a:rPr lang="en-US" dirty="0" err="1" smtClean="0"/>
            <a:t>Uyg‘ur</a:t>
          </a:r>
          <a:r>
            <a:rPr lang="en-US" dirty="0" smtClean="0"/>
            <a:t> </a:t>
          </a:r>
          <a:r>
            <a:rPr lang="en-US" dirty="0" err="1" smtClean="0"/>
            <a:t>yozuvida</a:t>
          </a:r>
          <a:r>
            <a:rPr lang="en-US" dirty="0" smtClean="0"/>
            <a:t> </a:t>
          </a:r>
          <a:r>
            <a:rPr lang="en-US" dirty="0" err="1" smtClean="0"/>
            <a:t>bitilgan</a:t>
          </a:r>
          <a:r>
            <a:rPr lang="en-US" dirty="0" smtClean="0"/>
            <a:t> </a:t>
          </a:r>
          <a:r>
            <a:rPr lang="en-US" dirty="0" err="1" smtClean="0"/>
            <a:t>manbalar</a:t>
          </a:r>
          <a:endParaRPr lang="ru-RU" dirty="0"/>
        </a:p>
      </dgm:t>
    </dgm:pt>
    <dgm:pt modelId="{01A182BA-3690-483A-A099-FFAFA6331CE9}" type="parTrans" cxnId="{E4A2E990-AFB4-43B9-B1B7-8E6D25E9994A}">
      <dgm:prSet/>
      <dgm:spPr/>
      <dgm:t>
        <a:bodyPr/>
        <a:lstStyle/>
        <a:p>
          <a:endParaRPr lang="ru-RU"/>
        </a:p>
      </dgm:t>
    </dgm:pt>
    <dgm:pt modelId="{5C35F594-AF8B-4F57-9673-B56956BAE722}" type="sibTrans" cxnId="{E4A2E990-AFB4-43B9-B1B7-8E6D25E9994A}">
      <dgm:prSet/>
      <dgm:spPr/>
      <dgm:t>
        <a:bodyPr/>
        <a:lstStyle/>
        <a:p>
          <a:endParaRPr lang="ru-RU"/>
        </a:p>
      </dgm:t>
    </dgm:pt>
    <dgm:pt modelId="{C3C58068-09FA-4387-AC85-B807B21024DC}">
      <dgm:prSet phldrT="[Текст]"/>
      <dgm:spPr/>
      <dgm:t>
        <a:bodyPr/>
        <a:lstStyle/>
        <a:p>
          <a:r>
            <a:rPr lang="uz-Cyrl-UZ" b="0" dirty="0" smtClean="0"/>
            <a:t>Xuastuanift </a:t>
          </a:r>
          <a:endParaRPr lang="ru-RU" b="0" dirty="0"/>
        </a:p>
      </dgm:t>
    </dgm:pt>
    <dgm:pt modelId="{8B475510-FA4F-458C-ADB6-00F3F39F74E9}" type="parTrans" cxnId="{7EDB4A0E-4C73-4261-83F9-766C84C737CC}">
      <dgm:prSet/>
      <dgm:spPr/>
      <dgm:t>
        <a:bodyPr/>
        <a:lstStyle/>
        <a:p>
          <a:endParaRPr lang="ru-RU"/>
        </a:p>
      </dgm:t>
    </dgm:pt>
    <dgm:pt modelId="{CD5C2ABB-AE32-4F41-A7AC-BE921C9709F7}" type="sibTrans" cxnId="{7EDB4A0E-4C73-4261-83F9-766C84C737CC}">
      <dgm:prSet/>
      <dgm:spPr/>
      <dgm:t>
        <a:bodyPr/>
        <a:lstStyle/>
        <a:p>
          <a:endParaRPr lang="ru-RU"/>
        </a:p>
      </dgm:t>
    </dgm:pt>
    <dgm:pt modelId="{23A42D0C-B556-47A1-BBF3-DC94658AE1F9}">
      <dgm:prSet phldrT="[Текст]"/>
      <dgm:spPr/>
      <dgm:t>
        <a:bodyPr/>
        <a:lstStyle/>
        <a:p>
          <a:r>
            <a:rPr lang="en-US" b="0" dirty="0" err="1" smtClean="0"/>
            <a:t>Oltin</a:t>
          </a:r>
          <a:r>
            <a:rPr lang="en-US" b="0" dirty="0" smtClean="0"/>
            <a:t> </a:t>
          </a:r>
          <a:r>
            <a:rPr lang="en-US" b="0" dirty="0" err="1" smtClean="0"/>
            <a:t>yoruq</a:t>
          </a:r>
          <a:endParaRPr lang="ru-RU" b="0" dirty="0"/>
        </a:p>
      </dgm:t>
    </dgm:pt>
    <dgm:pt modelId="{C1CAE0BF-BB7A-4D9D-96D2-3B9585BEAF07}" type="parTrans" cxnId="{3CCB63C8-36B2-4927-AB5C-6A10DD62D526}">
      <dgm:prSet/>
      <dgm:spPr/>
      <dgm:t>
        <a:bodyPr/>
        <a:lstStyle/>
        <a:p>
          <a:endParaRPr lang="ru-RU"/>
        </a:p>
      </dgm:t>
    </dgm:pt>
    <dgm:pt modelId="{B6FDAD40-F728-4838-A835-349DC1731180}" type="sibTrans" cxnId="{3CCB63C8-36B2-4927-AB5C-6A10DD62D526}">
      <dgm:prSet/>
      <dgm:spPr/>
      <dgm:t>
        <a:bodyPr/>
        <a:lstStyle/>
        <a:p>
          <a:endParaRPr lang="ru-RU"/>
        </a:p>
      </dgm:t>
    </dgm:pt>
    <dgm:pt modelId="{0656739D-F9FA-4EEE-B06E-71082B829154}">
      <dgm:prSet phldrT="[Текст]"/>
      <dgm:spPr/>
      <dgm:t>
        <a:bodyPr/>
        <a:lstStyle/>
        <a:p>
          <a:r>
            <a:rPr lang="en-US" b="0" dirty="0" err="1" smtClean="0"/>
            <a:t>Sekiz</a:t>
          </a:r>
          <a:r>
            <a:rPr lang="en-US" b="0" dirty="0" smtClean="0"/>
            <a:t> </a:t>
          </a:r>
          <a:r>
            <a:rPr lang="en-US" b="0" dirty="0" err="1" smtClean="0"/>
            <a:t>yukmak</a:t>
          </a:r>
          <a:endParaRPr lang="ru-RU" b="0" dirty="0"/>
        </a:p>
      </dgm:t>
    </dgm:pt>
    <dgm:pt modelId="{62E140EF-D4AE-4ADD-9B83-6E7AA759BBC9}" type="parTrans" cxnId="{C79C02AC-8B4E-4580-B297-4B1454CC10E6}">
      <dgm:prSet/>
      <dgm:spPr/>
      <dgm:t>
        <a:bodyPr/>
        <a:lstStyle/>
        <a:p>
          <a:endParaRPr lang="ru-RU"/>
        </a:p>
      </dgm:t>
    </dgm:pt>
    <dgm:pt modelId="{56D92AAC-26D2-486C-898D-FA6359CC70B7}" type="sibTrans" cxnId="{C79C02AC-8B4E-4580-B297-4B1454CC10E6}">
      <dgm:prSet/>
      <dgm:spPr/>
      <dgm:t>
        <a:bodyPr/>
        <a:lstStyle/>
        <a:p>
          <a:endParaRPr lang="ru-RU"/>
        </a:p>
      </dgm:t>
    </dgm:pt>
    <dgm:pt modelId="{FB47FCBD-79A7-43A2-B528-A31729810A41}" type="pres">
      <dgm:prSet presAssocID="{DE457D91-B209-48D0-A2ED-D4A2577663E7}" presName="Name0" presStyleCnt="0">
        <dgm:presLayoutVars>
          <dgm:dir/>
          <dgm:animLvl val="lvl"/>
          <dgm:resizeHandles/>
        </dgm:presLayoutVars>
      </dgm:prSet>
      <dgm:spPr/>
      <dgm:t>
        <a:bodyPr/>
        <a:lstStyle/>
        <a:p>
          <a:endParaRPr lang="ru-RU"/>
        </a:p>
      </dgm:t>
    </dgm:pt>
    <dgm:pt modelId="{D48A287C-103A-41A4-A99F-06AC3439E8C0}" type="pres">
      <dgm:prSet presAssocID="{06EEA4EB-9250-47E2-967E-8DB5D2D88AFC}" presName="linNode" presStyleCnt="0"/>
      <dgm:spPr/>
    </dgm:pt>
    <dgm:pt modelId="{87C0B828-230F-4CA0-95E4-BE460EDC9ADF}" type="pres">
      <dgm:prSet presAssocID="{06EEA4EB-9250-47E2-967E-8DB5D2D88AFC}" presName="parentShp" presStyleLbl="node1" presStyleIdx="0" presStyleCnt="2">
        <dgm:presLayoutVars>
          <dgm:bulletEnabled val="1"/>
        </dgm:presLayoutVars>
      </dgm:prSet>
      <dgm:spPr/>
      <dgm:t>
        <a:bodyPr/>
        <a:lstStyle/>
        <a:p>
          <a:endParaRPr lang="ru-RU"/>
        </a:p>
      </dgm:t>
    </dgm:pt>
    <dgm:pt modelId="{AAA2F974-E1B4-4865-A3A1-1BAA519BAED6}" type="pres">
      <dgm:prSet presAssocID="{06EEA4EB-9250-47E2-967E-8DB5D2D88AFC}" presName="childShp" presStyleLbl="bgAccFollowNode1" presStyleIdx="0" presStyleCnt="2" custLinFactNeighborX="-390" custLinFactNeighborY="-26">
        <dgm:presLayoutVars>
          <dgm:bulletEnabled val="1"/>
        </dgm:presLayoutVars>
      </dgm:prSet>
      <dgm:spPr/>
      <dgm:t>
        <a:bodyPr/>
        <a:lstStyle/>
        <a:p>
          <a:endParaRPr lang="ru-RU"/>
        </a:p>
      </dgm:t>
    </dgm:pt>
    <dgm:pt modelId="{06705DCD-4A26-4A13-BAE5-3754644D6C52}" type="pres">
      <dgm:prSet presAssocID="{C6E6BF23-E638-4B73-A4AF-062A481C72FD}" presName="spacing" presStyleCnt="0"/>
      <dgm:spPr/>
    </dgm:pt>
    <dgm:pt modelId="{C1F5D0D0-8DDE-4511-84ED-68E4B6253021}" type="pres">
      <dgm:prSet presAssocID="{5CB57CD2-0D06-45ED-9EF6-E5D7B3C84C17}" presName="linNode" presStyleCnt="0"/>
      <dgm:spPr/>
    </dgm:pt>
    <dgm:pt modelId="{CE4A46E5-613F-4D46-95F2-BDC180E65F71}" type="pres">
      <dgm:prSet presAssocID="{5CB57CD2-0D06-45ED-9EF6-E5D7B3C84C17}" presName="parentShp" presStyleLbl="node1" presStyleIdx="1" presStyleCnt="2">
        <dgm:presLayoutVars>
          <dgm:bulletEnabled val="1"/>
        </dgm:presLayoutVars>
      </dgm:prSet>
      <dgm:spPr/>
      <dgm:t>
        <a:bodyPr/>
        <a:lstStyle/>
        <a:p>
          <a:endParaRPr lang="ru-RU"/>
        </a:p>
      </dgm:t>
    </dgm:pt>
    <dgm:pt modelId="{635DB233-5E40-4DAC-87CA-4108FF91A861}" type="pres">
      <dgm:prSet presAssocID="{5CB57CD2-0D06-45ED-9EF6-E5D7B3C84C17}" presName="childShp" presStyleLbl="bgAccFollowNode1" presStyleIdx="1" presStyleCnt="2">
        <dgm:presLayoutVars>
          <dgm:bulletEnabled val="1"/>
        </dgm:presLayoutVars>
      </dgm:prSet>
      <dgm:spPr/>
      <dgm:t>
        <a:bodyPr/>
        <a:lstStyle/>
        <a:p>
          <a:endParaRPr lang="ru-RU"/>
        </a:p>
      </dgm:t>
    </dgm:pt>
  </dgm:ptLst>
  <dgm:cxnLst>
    <dgm:cxn modelId="{E4A2E990-AFB4-43B9-B1B7-8E6D25E9994A}" srcId="{DE457D91-B209-48D0-A2ED-D4A2577663E7}" destId="{5CB57CD2-0D06-45ED-9EF6-E5D7B3C84C17}" srcOrd="1" destOrd="0" parTransId="{01A182BA-3690-483A-A099-FFAFA6331CE9}" sibTransId="{5C35F594-AF8B-4F57-9673-B56956BAE722}"/>
    <dgm:cxn modelId="{4DE6A650-6DF5-4E31-945E-961FAA076FF4}" srcId="{06EEA4EB-9250-47E2-967E-8DB5D2D88AFC}" destId="{1267C3C1-9269-4EB1-8D6B-20BAC77F7D05}" srcOrd="0" destOrd="0" parTransId="{F704F1FF-7E58-4A63-8F29-02C4A0E2E78F}" sibTransId="{91BA3224-9EB2-48F6-A3C7-1C052C1915D5}"/>
    <dgm:cxn modelId="{EA8F057A-9BED-4983-BF9F-8A5119769FAF}" type="presOf" srcId="{5CB57CD2-0D06-45ED-9EF6-E5D7B3C84C17}" destId="{CE4A46E5-613F-4D46-95F2-BDC180E65F71}" srcOrd="0" destOrd="0" presId="urn:microsoft.com/office/officeart/2005/8/layout/vList6"/>
    <dgm:cxn modelId="{9612DF55-32C6-4805-8648-AAE4FB2004B2}" type="presOf" srcId="{06EEA4EB-9250-47E2-967E-8DB5D2D88AFC}" destId="{87C0B828-230F-4CA0-95E4-BE460EDC9ADF}" srcOrd="0" destOrd="0" presId="urn:microsoft.com/office/officeart/2005/8/layout/vList6"/>
    <dgm:cxn modelId="{5D9816C4-9243-49DC-91E1-824A7B7E630F}" type="presOf" srcId="{1267C3C1-9269-4EB1-8D6B-20BAC77F7D05}" destId="{AAA2F974-E1B4-4865-A3A1-1BAA519BAED6}" srcOrd="0" destOrd="0" presId="urn:microsoft.com/office/officeart/2005/8/layout/vList6"/>
    <dgm:cxn modelId="{C79C02AC-8B4E-4580-B297-4B1454CC10E6}" srcId="{5CB57CD2-0D06-45ED-9EF6-E5D7B3C84C17}" destId="{0656739D-F9FA-4EEE-B06E-71082B829154}" srcOrd="2" destOrd="0" parTransId="{62E140EF-D4AE-4ADD-9B83-6E7AA759BBC9}" sibTransId="{56D92AAC-26D2-486C-898D-FA6359CC70B7}"/>
    <dgm:cxn modelId="{57918E78-C7B3-4070-8F64-E7DA28F7644F}" srcId="{DE457D91-B209-48D0-A2ED-D4A2577663E7}" destId="{06EEA4EB-9250-47E2-967E-8DB5D2D88AFC}" srcOrd="0" destOrd="0" parTransId="{D2B9F136-54F5-4C08-9778-6763505F57B6}" sibTransId="{C6E6BF23-E638-4B73-A4AF-062A481C72FD}"/>
    <dgm:cxn modelId="{BA1ACB06-763C-4976-BC08-28B429A7F8C4}" type="presOf" srcId="{C3C58068-09FA-4387-AC85-B807B21024DC}" destId="{635DB233-5E40-4DAC-87CA-4108FF91A861}" srcOrd="0" destOrd="0" presId="urn:microsoft.com/office/officeart/2005/8/layout/vList6"/>
    <dgm:cxn modelId="{20F0CA9E-5270-465E-AF7B-71BEBC4B374F}" type="presOf" srcId="{DE457D91-B209-48D0-A2ED-D4A2577663E7}" destId="{FB47FCBD-79A7-43A2-B528-A31729810A41}" srcOrd="0" destOrd="0" presId="urn:microsoft.com/office/officeart/2005/8/layout/vList6"/>
    <dgm:cxn modelId="{5553F88F-A735-4FA5-9615-CA77EC768867}" type="presOf" srcId="{23A42D0C-B556-47A1-BBF3-DC94658AE1F9}" destId="{635DB233-5E40-4DAC-87CA-4108FF91A861}" srcOrd="0" destOrd="1" presId="urn:microsoft.com/office/officeart/2005/8/layout/vList6"/>
    <dgm:cxn modelId="{3CCB63C8-36B2-4927-AB5C-6A10DD62D526}" srcId="{5CB57CD2-0D06-45ED-9EF6-E5D7B3C84C17}" destId="{23A42D0C-B556-47A1-BBF3-DC94658AE1F9}" srcOrd="1" destOrd="0" parTransId="{C1CAE0BF-BB7A-4D9D-96D2-3B9585BEAF07}" sibTransId="{B6FDAD40-F728-4838-A835-349DC1731180}"/>
    <dgm:cxn modelId="{7EDB4A0E-4C73-4261-83F9-766C84C737CC}" srcId="{5CB57CD2-0D06-45ED-9EF6-E5D7B3C84C17}" destId="{C3C58068-09FA-4387-AC85-B807B21024DC}" srcOrd="0" destOrd="0" parTransId="{8B475510-FA4F-458C-ADB6-00F3F39F74E9}" sibTransId="{CD5C2ABB-AE32-4F41-A7AC-BE921C9709F7}"/>
    <dgm:cxn modelId="{C370B306-36F5-4A23-A134-462ECF6EBEE9}" type="presOf" srcId="{0656739D-F9FA-4EEE-B06E-71082B829154}" destId="{635DB233-5E40-4DAC-87CA-4108FF91A861}" srcOrd="0" destOrd="2" presId="urn:microsoft.com/office/officeart/2005/8/layout/vList6"/>
    <dgm:cxn modelId="{42F5C929-A94F-4B1D-B6C5-29DAC4718947}" type="presParOf" srcId="{FB47FCBD-79A7-43A2-B528-A31729810A41}" destId="{D48A287C-103A-41A4-A99F-06AC3439E8C0}" srcOrd="0" destOrd="0" presId="urn:microsoft.com/office/officeart/2005/8/layout/vList6"/>
    <dgm:cxn modelId="{138C2473-A1F0-48E1-B964-C1BE29426988}" type="presParOf" srcId="{D48A287C-103A-41A4-A99F-06AC3439E8C0}" destId="{87C0B828-230F-4CA0-95E4-BE460EDC9ADF}" srcOrd="0" destOrd="0" presId="urn:microsoft.com/office/officeart/2005/8/layout/vList6"/>
    <dgm:cxn modelId="{813954FE-5EE9-40A8-BC34-13F6CF42DCDE}" type="presParOf" srcId="{D48A287C-103A-41A4-A99F-06AC3439E8C0}" destId="{AAA2F974-E1B4-4865-A3A1-1BAA519BAED6}" srcOrd="1" destOrd="0" presId="urn:microsoft.com/office/officeart/2005/8/layout/vList6"/>
    <dgm:cxn modelId="{BC5AD5B4-6A0D-4465-83DC-8DFE1CC0582D}" type="presParOf" srcId="{FB47FCBD-79A7-43A2-B528-A31729810A41}" destId="{06705DCD-4A26-4A13-BAE5-3754644D6C52}" srcOrd="1" destOrd="0" presId="urn:microsoft.com/office/officeart/2005/8/layout/vList6"/>
    <dgm:cxn modelId="{EFAD4C82-EB31-4EED-A8C7-A8EBFF665653}" type="presParOf" srcId="{FB47FCBD-79A7-43A2-B528-A31729810A41}" destId="{C1F5D0D0-8DDE-4511-84ED-68E4B6253021}" srcOrd="2" destOrd="0" presId="urn:microsoft.com/office/officeart/2005/8/layout/vList6"/>
    <dgm:cxn modelId="{76B7BCA6-EF0E-4574-B3AF-030BB3E81FED}" type="presParOf" srcId="{C1F5D0D0-8DDE-4511-84ED-68E4B6253021}" destId="{CE4A46E5-613F-4D46-95F2-BDC180E65F71}" srcOrd="0" destOrd="0" presId="urn:microsoft.com/office/officeart/2005/8/layout/vList6"/>
    <dgm:cxn modelId="{6DFA9DEB-2596-4A24-851D-2A6B6D9497B0}" type="presParOf" srcId="{C1F5D0D0-8DDE-4511-84ED-68E4B6253021}" destId="{635DB233-5E40-4DAC-87CA-4108FF91A86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2F974-E1B4-4865-A3A1-1BAA519BAED6}">
      <dsp:nvSpPr>
        <dsp:cNvPr id="0" name=""/>
        <dsp:cNvSpPr/>
      </dsp:nvSpPr>
      <dsp:spPr>
        <a:xfrm>
          <a:off x="3279001" y="0"/>
          <a:ext cx="4937760" cy="208969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en-US" sz="3200" kern="1200" dirty="0" err="1" smtClean="0"/>
            <a:t>O‘rxun-enasoy</a:t>
          </a:r>
          <a:r>
            <a:rPr lang="en-US" sz="3200" kern="1200" dirty="0" smtClean="0"/>
            <a:t> </a:t>
          </a:r>
          <a:r>
            <a:rPr lang="en-US" sz="3200" kern="1200" dirty="0" err="1" smtClean="0"/>
            <a:t>yodgorliklari</a:t>
          </a:r>
          <a:endParaRPr lang="ru-RU" sz="3200" kern="1200" dirty="0"/>
        </a:p>
      </dsp:txBody>
      <dsp:txXfrm>
        <a:off x="3279001" y="261212"/>
        <a:ext cx="4154124" cy="1567273"/>
      </dsp:txXfrm>
    </dsp:sp>
    <dsp:sp modelId="{87C0B828-230F-4CA0-95E4-BE460EDC9ADF}">
      <dsp:nvSpPr>
        <dsp:cNvPr id="0" name=""/>
        <dsp:cNvSpPr/>
      </dsp:nvSpPr>
      <dsp:spPr>
        <a:xfrm>
          <a:off x="0" y="535"/>
          <a:ext cx="3291840" cy="20896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Run </a:t>
          </a:r>
          <a:r>
            <a:rPr lang="en-US" sz="3200" kern="1200" dirty="0" err="1" smtClean="0"/>
            <a:t>yozuvida</a:t>
          </a:r>
          <a:r>
            <a:rPr lang="en-US" sz="3200" kern="1200" dirty="0" smtClean="0"/>
            <a:t> </a:t>
          </a:r>
          <a:r>
            <a:rPr lang="en-US" sz="3200" kern="1200" dirty="0" err="1" smtClean="0"/>
            <a:t>bitilgan</a:t>
          </a:r>
          <a:r>
            <a:rPr lang="en-US" sz="3200" kern="1200" dirty="0" smtClean="0"/>
            <a:t> </a:t>
          </a:r>
          <a:r>
            <a:rPr lang="en-US" sz="3200" kern="1200" dirty="0" err="1" smtClean="0"/>
            <a:t>manbalar</a:t>
          </a:r>
          <a:endParaRPr lang="ru-RU" sz="3200" kern="1200" dirty="0"/>
        </a:p>
      </dsp:txBody>
      <dsp:txXfrm>
        <a:off x="102011" y="102546"/>
        <a:ext cx="3087818" cy="1885675"/>
      </dsp:txXfrm>
    </dsp:sp>
    <dsp:sp modelId="{635DB233-5E40-4DAC-87CA-4108FF91A861}">
      <dsp:nvSpPr>
        <dsp:cNvPr id="0" name=""/>
        <dsp:cNvSpPr/>
      </dsp:nvSpPr>
      <dsp:spPr>
        <a:xfrm>
          <a:off x="3291839" y="2299203"/>
          <a:ext cx="4937760" cy="208969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uz-Cyrl-UZ" sz="3200" b="0" kern="1200" dirty="0" smtClean="0"/>
            <a:t>Xuastuanift </a:t>
          </a:r>
          <a:endParaRPr lang="ru-RU" sz="3200" b="0" kern="1200" dirty="0"/>
        </a:p>
        <a:p>
          <a:pPr marL="285750" lvl="1" indent="-285750" algn="l" defTabSz="1422400">
            <a:lnSpc>
              <a:spcPct val="90000"/>
            </a:lnSpc>
            <a:spcBef>
              <a:spcPct val="0"/>
            </a:spcBef>
            <a:spcAft>
              <a:spcPct val="15000"/>
            </a:spcAft>
            <a:buChar char="••"/>
          </a:pPr>
          <a:r>
            <a:rPr lang="en-US" sz="3200" b="0" kern="1200" dirty="0" err="1" smtClean="0"/>
            <a:t>Oltin</a:t>
          </a:r>
          <a:r>
            <a:rPr lang="en-US" sz="3200" b="0" kern="1200" dirty="0" smtClean="0"/>
            <a:t> </a:t>
          </a:r>
          <a:r>
            <a:rPr lang="en-US" sz="3200" b="0" kern="1200" dirty="0" err="1" smtClean="0"/>
            <a:t>yoruq</a:t>
          </a:r>
          <a:endParaRPr lang="ru-RU" sz="3200" b="0" kern="1200" dirty="0"/>
        </a:p>
        <a:p>
          <a:pPr marL="285750" lvl="1" indent="-285750" algn="l" defTabSz="1422400">
            <a:lnSpc>
              <a:spcPct val="90000"/>
            </a:lnSpc>
            <a:spcBef>
              <a:spcPct val="0"/>
            </a:spcBef>
            <a:spcAft>
              <a:spcPct val="15000"/>
            </a:spcAft>
            <a:buChar char="••"/>
          </a:pPr>
          <a:r>
            <a:rPr lang="en-US" sz="3200" b="0" kern="1200" dirty="0" err="1" smtClean="0"/>
            <a:t>Sekiz</a:t>
          </a:r>
          <a:r>
            <a:rPr lang="en-US" sz="3200" b="0" kern="1200" dirty="0" smtClean="0"/>
            <a:t> </a:t>
          </a:r>
          <a:r>
            <a:rPr lang="en-US" sz="3200" b="0" kern="1200" dirty="0" err="1" smtClean="0"/>
            <a:t>yukmak</a:t>
          </a:r>
          <a:endParaRPr lang="ru-RU" sz="3200" b="0" kern="1200" dirty="0"/>
        </a:p>
      </dsp:txBody>
      <dsp:txXfrm>
        <a:off x="3291839" y="2560415"/>
        <a:ext cx="4154124" cy="1567273"/>
      </dsp:txXfrm>
    </dsp:sp>
    <dsp:sp modelId="{CE4A46E5-613F-4D46-95F2-BDC180E65F71}">
      <dsp:nvSpPr>
        <dsp:cNvPr id="0" name=""/>
        <dsp:cNvSpPr/>
      </dsp:nvSpPr>
      <dsp:spPr>
        <a:xfrm>
          <a:off x="0" y="2299203"/>
          <a:ext cx="3291840" cy="20896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err="1" smtClean="0"/>
            <a:t>Uyg‘ur</a:t>
          </a:r>
          <a:r>
            <a:rPr lang="en-US" sz="3200" kern="1200" dirty="0" smtClean="0"/>
            <a:t> </a:t>
          </a:r>
          <a:r>
            <a:rPr lang="en-US" sz="3200" kern="1200" dirty="0" err="1" smtClean="0"/>
            <a:t>yozuvida</a:t>
          </a:r>
          <a:r>
            <a:rPr lang="en-US" sz="3200" kern="1200" dirty="0" smtClean="0"/>
            <a:t> </a:t>
          </a:r>
          <a:r>
            <a:rPr lang="en-US" sz="3200" kern="1200" dirty="0" err="1" smtClean="0"/>
            <a:t>bitilgan</a:t>
          </a:r>
          <a:r>
            <a:rPr lang="en-US" sz="3200" kern="1200" dirty="0" smtClean="0"/>
            <a:t> </a:t>
          </a:r>
          <a:r>
            <a:rPr lang="en-US" sz="3200" kern="1200" dirty="0" err="1" smtClean="0"/>
            <a:t>manbalar</a:t>
          </a:r>
          <a:endParaRPr lang="ru-RU" sz="3200" kern="1200" dirty="0"/>
        </a:p>
      </dsp:txBody>
      <dsp:txXfrm>
        <a:off x="102011" y="2401214"/>
        <a:ext cx="3087818" cy="1885675"/>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25.09.2023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25.09.2023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25.09.2023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25.09.2023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25.09.2023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25.09.2023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25.09.2023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25.09.2023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1357298"/>
            <a:ext cx="7851648" cy="1828800"/>
          </a:xfrm>
        </p:spPr>
        <p:txBody>
          <a:bodyPr/>
          <a:lstStyle/>
          <a:p>
            <a:pPr algn="ctr"/>
            <a:r>
              <a:rPr lang="uz-Cyrl-UZ"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TIL</a:t>
            </a:r>
            <a:r>
              <a:rPr lang="en-US" dirty="0" smtClean="0">
                <a:latin typeface="Times New Roman" pitchFamily="18" charset="0"/>
                <a:cs typeface="Times New Roman" pitchFamily="18" charset="0"/>
              </a:rPr>
              <a:t> – MILLAT KO‘ZGUSI</a:t>
            </a:r>
            <a:endParaRPr lang="ru-RU" dirty="0">
              <a:latin typeface="Times New Roman" pitchFamily="18" charset="0"/>
              <a:cs typeface="Times New Roman" pitchFamily="18" charset="0"/>
            </a:endParaRPr>
          </a:p>
        </p:txBody>
      </p:sp>
      <p:pic>
        <p:nvPicPr>
          <p:cNvPr id="4" name="Picture 2" descr="C:\Users\User\Desktop\6b56e138b27b67a0f0fe6faa77478b6f.jpg"/>
          <p:cNvPicPr>
            <a:picLocks noChangeAspect="1" noChangeArrowheads="1"/>
          </p:cNvPicPr>
          <p:nvPr/>
        </p:nvPicPr>
        <p:blipFill>
          <a:blip r:embed="rId2"/>
          <a:srcRect/>
          <a:stretch>
            <a:fillRect/>
          </a:stretch>
        </p:blipFill>
        <p:spPr bwMode="auto">
          <a:xfrm>
            <a:off x="1285852" y="3214686"/>
            <a:ext cx="6858000" cy="328612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latin typeface="Times New Roman" pitchFamily="18" charset="0"/>
                <a:cs typeface="Times New Roman" pitchFamily="18" charset="0"/>
              </a:rPr>
              <a:t>Eng </a:t>
            </a:r>
            <a:r>
              <a:rPr lang="en-US" dirty="0" err="1" smtClean="0">
                <a:latin typeface="Times New Roman" pitchFamily="18" charset="0"/>
                <a:cs typeface="Times New Roman" pitchFamily="18" charset="0"/>
              </a:rPr>
              <a:t>qadimgi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turkiy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til</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lgn="just"/>
            <a:r>
              <a:rPr lang="en-US" sz="4400" dirty="0" smtClean="0">
                <a:latin typeface="Times New Roman" pitchFamily="18" charset="0"/>
                <a:cs typeface="Times New Roman" pitchFamily="18" charset="0"/>
              </a:rPr>
              <a:t>Eng </a:t>
            </a:r>
            <a:r>
              <a:rPr lang="en-US" sz="4400" dirty="0" err="1" smtClean="0">
                <a:latin typeface="Times New Roman" pitchFamily="18" charset="0"/>
                <a:cs typeface="Times New Roman" pitchFamily="18" charset="0"/>
              </a:rPr>
              <a:t>qadimgi</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turkiy</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til</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manbalariga</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toshbitiklarda</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yozilgan</a:t>
            </a:r>
            <a:r>
              <a:rPr lang="en-US" sz="4400" dirty="0" smtClean="0">
                <a:latin typeface="Times New Roman" pitchFamily="18" charset="0"/>
                <a:cs typeface="Times New Roman" pitchFamily="18" charset="0"/>
              </a:rPr>
              <a:t> eng </a:t>
            </a:r>
            <a:r>
              <a:rPr lang="en-US" sz="4400" dirty="0" err="1" smtClean="0">
                <a:latin typeface="Times New Roman" pitchFamily="18" charset="0"/>
                <a:cs typeface="Times New Roman" pitchFamily="18" charset="0"/>
              </a:rPr>
              <a:t>qadimgi</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manbalar</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misol</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bo‘la</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oladi</a:t>
            </a:r>
            <a:r>
              <a:rPr lang="en-US" sz="4400" dirty="0" smtClean="0">
                <a:latin typeface="Times New Roman" pitchFamily="18" charset="0"/>
                <a:cs typeface="Times New Roman" pitchFamily="18" charset="0"/>
              </a:rPr>
              <a:t>.</a:t>
            </a:r>
            <a:endParaRPr lang="ru-RU" sz="4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err="1" smtClean="0">
                <a:latin typeface="Times New Roman" pitchFamily="18" charset="0"/>
                <a:cs typeface="Times New Roman" pitchFamily="18" charset="0"/>
              </a:rPr>
              <a:t>Qadimgi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turkiy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manbalarini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ikki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guruhga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ajratish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mumkin</a:t>
            </a:r>
            <a:r>
              <a:rPr lang="en-US"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229600" cy="785818"/>
          </a:xfrm>
        </p:spPr>
        <p:txBody>
          <a:bodyPr>
            <a:normAutofit fontScale="90000"/>
          </a:bodyPr>
          <a:lstStyle/>
          <a:p>
            <a:pPr algn="ctr"/>
            <a:r>
              <a:rPr lang="en-US" dirty="0" err="1" smtClean="0">
                <a:latin typeface="Times New Roman" pitchFamily="18" charset="0"/>
                <a:cs typeface="Times New Roman" pitchFamily="18" charset="0"/>
              </a:rPr>
              <a:t>O‘rxun-Enasoy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yodgorliklari</a:t>
            </a:r>
            <a:endParaRPr lang="ru-RU" dirty="0">
              <a:latin typeface="Times New Roman" pitchFamily="18" charset="0"/>
              <a:cs typeface="Times New Roman" pitchFamily="18" charset="0"/>
            </a:endParaRPr>
          </a:p>
        </p:txBody>
      </p:sp>
      <p:pic>
        <p:nvPicPr>
          <p:cNvPr id="4" name="Picture 3"/>
          <p:cNvPicPr>
            <a:picLocks noGrp="1" noChangeAspect="1" noChangeArrowheads="1"/>
          </p:cNvPicPr>
          <p:nvPr>
            <p:ph idx="1"/>
          </p:nvPr>
        </p:nvPicPr>
        <p:blipFill>
          <a:blip r:embed="rId2"/>
          <a:srcRect/>
          <a:stretch>
            <a:fillRect/>
          </a:stretch>
        </p:blipFill>
        <p:spPr bwMode="auto">
          <a:xfrm>
            <a:off x="1357290" y="1285861"/>
            <a:ext cx="6786609" cy="50387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2"/>
          <a:srcRect/>
          <a:stretch>
            <a:fillRect/>
          </a:stretch>
        </p:blipFill>
        <p:spPr bwMode="auto">
          <a:xfrm>
            <a:off x="714348" y="1620847"/>
            <a:ext cx="3455987" cy="5237153"/>
          </a:xfrm>
          <a:prstGeom prst="rect">
            <a:avLst/>
          </a:prstGeom>
          <a:noFill/>
          <a:ln w="9525">
            <a:noFill/>
            <a:miter lim="800000"/>
            <a:headEnd/>
            <a:tailEnd/>
          </a:ln>
        </p:spPr>
      </p:pic>
      <p:sp>
        <p:nvSpPr>
          <p:cNvPr id="4" name="Заголовок 3"/>
          <p:cNvSpPr>
            <a:spLocks noGrp="1"/>
          </p:cNvSpPr>
          <p:nvPr>
            <p:ph type="title"/>
          </p:nvPr>
        </p:nvSpPr>
        <p:spPr>
          <a:xfrm>
            <a:off x="500034" y="357166"/>
            <a:ext cx="8229600" cy="1143000"/>
          </a:xfrm>
        </p:spPr>
        <p:txBody>
          <a:bodyPr/>
          <a:lstStyle/>
          <a:p>
            <a:pPr algn="ctr"/>
            <a:r>
              <a:rPr lang="en-US" dirty="0" smtClean="0">
                <a:latin typeface="Algerian" panose="04020705040A02060702" pitchFamily="82" charset="0"/>
              </a:rPr>
              <a:t>“</a:t>
            </a:r>
            <a:r>
              <a:rPr lang="en-US" dirty="0" err="1" smtClean="0">
                <a:latin typeface="Algerian" panose="04020705040A02060702" pitchFamily="82" charset="0"/>
              </a:rPr>
              <a:t>To‘nyuquq</a:t>
            </a:r>
            <a:r>
              <a:rPr lang="en-US" dirty="0" smtClean="0">
                <a:latin typeface="Algerian" panose="04020705040A02060702" pitchFamily="82" charset="0"/>
              </a:rPr>
              <a:t>” </a:t>
            </a:r>
            <a:r>
              <a:rPr lang="en-US" dirty="0" err="1" smtClean="0">
                <a:latin typeface="Algerian" panose="04020705040A02060702" pitchFamily="82" charset="0"/>
              </a:rPr>
              <a:t>bitiktoshi</a:t>
            </a:r>
            <a:endParaRPr lang="ru-RU" dirty="0"/>
          </a:p>
        </p:txBody>
      </p:sp>
      <p:pic>
        <p:nvPicPr>
          <p:cNvPr id="11267" name="Рисунок 7"/>
          <p:cNvPicPr>
            <a:picLocks noGrp="1" noChangeAspect="1" noChangeArrowheads="1"/>
          </p:cNvPicPr>
          <p:nvPr>
            <p:ph idx="1"/>
          </p:nvPr>
        </p:nvPicPr>
        <p:blipFill>
          <a:blip r:embed="rId3" cstate="print"/>
          <a:stretch>
            <a:fillRect/>
          </a:stretch>
        </p:blipFill>
        <p:spPr>
          <a:xfrm>
            <a:off x="4714876" y="1857364"/>
            <a:ext cx="2519076" cy="4389437"/>
          </a:xfr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0"/>
            <a:ext cx="8229600" cy="653210"/>
          </a:xfrm>
        </p:spPr>
        <p:txBody>
          <a:bodyPr>
            <a:normAutofit fontScale="90000"/>
          </a:bodyPr>
          <a:lstStyle/>
          <a:p>
            <a:r>
              <a:rPr lang="en-US" dirty="0" err="1" smtClean="0">
                <a:latin typeface="Times New Roman" pitchFamily="18" charset="0"/>
                <a:cs typeface="Times New Roman" pitchFamily="18" charset="0"/>
              </a:rPr>
              <a:t>Uyg‘ur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yozuvida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bitilgan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manbalar</a:t>
            </a:r>
            <a:endParaRPr lang="ru-RU" dirty="0">
              <a:latin typeface="Times New Roman" pitchFamily="18" charset="0"/>
              <a:cs typeface="Times New Roman" pitchFamily="18" charset="0"/>
            </a:endParaRPr>
          </a:p>
        </p:txBody>
      </p:sp>
      <p:pic>
        <p:nvPicPr>
          <p:cNvPr id="4" name="Picture 2"/>
          <p:cNvPicPr>
            <a:picLocks noGrp="1" noChangeAspect="1" noChangeArrowheads="1"/>
          </p:cNvPicPr>
          <p:nvPr>
            <p:ph idx="1"/>
          </p:nvPr>
        </p:nvPicPr>
        <p:blipFill>
          <a:blip r:embed="rId2"/>
          <a:srcRect/>
          <a:stretch>
            <a:fillRect/>
          </a:stretch>
        </p:blipFill>
        <p:spPr bwMode="auto">
          <a:xfrm>
            <a:off x="857225" y="714356"/>
            <a:ext cx="7786742" cy="59293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928670"/>
            <a:ext cx="8229600" cy="1143000"/>
          </a:xfrm>
        </p:spPr>
        <p:txBody>
          <a:bodyPr>
            <a:normAutofit fontScale="90000"/>
          </a:bodyPr>
          <a:lstStyle/>
          <a:p>
            <a:pPr algn="ctr"/>
            <a:r>
              <a:rPr lang="en-US" b="1" dirty="0" err="1" smtClean="0">
                <a:latin typeface="Times New Roman" pitchFamily="18" charset="0"/>
                <a:cs typeface="Times New Roman" pitchFamily="18" charset="0"/>
              </a:rPr>
              <a:t>Qadimgi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turkiy</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yozuvlar</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err="1" smtClean="0">
                <a:latin typeface="Times New Roman" pitchFamily="18" charset="0"/>
                <a:cs typeface="Times New Roman" pitchFamily="18" charset="0"/>
              </a:rPr>
              <a:t>Uyg‘ur</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yozuvi</a:t>
            </a:r>
            <a:r>
              <a:rPr lang="ru-RU" dirty="0" smtClean="0"/>
              <a:t/>
            </a:r>
            <a:br>
              <a:rPr lang="ru-RU" dirty="0" smtClean="0"/>
            </a:br>
            <a:endParaRPr lang="ru-RU" dirty="0"/>
          </a:p>
        </p:txBody>
      </p:sp>
      <p:sp>
        <p:nvSpPr>
          <p:cNvPr id="3" name="Содержимое 2"/>
          <p:cNvSpPr>
            <a:spLocks noGrp="1"/>
          </p:cNvSpPr>
          <p:nvPr>
            <p:ph idx="1"/>
          </p:nvPr>
        </p:nvSpPr>
        <p:spPr>
          <a:xfrm>
            <a:off x="571472" y="1643050"/>
            <a:ext cx="8229600" cy="4389120"/>
          </a:xfrm>
        </p:spPr>
        <p:txBody>
          <a:bodyPr>
            <a:noAutofit/>
          </a:bodyPr>
          <a:lstStyle/>
          <a:p>
            <a:pPr algn="just"/>
            <a:r>
              <a:rPr lang="en-US" sz="3200" dirty="0" err="1" smtClean="0"/>
              <a:t>Hozir</a:t>
            </a:r>
            <a:r>
              <a:rPr lang="en-US" sz="3200" dirty="0" smtClean="0"/>
              <a:t> «</a:t>
            </a:r>
            <a:r>
              <a:rPr lang="en-US" sz="3200" dirty="0" err="1" smtClean="0"/>
              <a:t>uyg‘ur</a:t>
            </a:r>
            <a:r>
              <a:rPr lang="en-US" sz="3200" dirty="0" smtClean="0"/>
              <a:t> </a:t>
            </a:r>
            <a:r>
              <a:rPr lang="en-US" sz="3200" dirty="0" err="1" smtClean="0"/>
              <a:t>yozuvi</a:t>
            </a:r>
            <a:r>
              <a:rPr lang="en-US" sz="3200" dirty="0" smtClean="0"/>
              <a:t>» </a:t>
            </a:r>
            <a:r>
              <a:rPr lang="en-US" sz="3200" dirty="0" err="1" smtClean="0"/>
              <a:t>nomi</a:t>
            </a:r>
            <a:r>
              <a:rPr lang="en-US" sz="3200" dirty="0" smtClean="0"/>
              <a:t> </a:t>
            </a:r>
            <a:r>
              <a:rPr lang="en-US" sz="3200" dirty="0" err="1" smtClean="0"/>
              <a:t>bilan</a:t>
            </a:r>
            <a:r>
              <a:rPr lang="en-US" sz="3200" dirty="0" smtClean="0"/>
              <a:t> </a:t>
            </a:r>
            <a:r>
              <a:rPr lang="en-US" sz="3200" dirty="0" err="1" smtClean="0"/>
              <a:t>atalayotgan</a:t>
            </a:r>
            <a:r>
              <a:rPr lang="en-US" sz="3200" dirty="0" smtClean="0"/>
              <a:t> </a:t>
            </a:r>
            <a:r>
              <a:rPr lang="en-US" sz="3200" dirty="0" err="1" smtClean="0"/>
              <a:t>qadimgi</a:t>
            </a:r>
            <a:r>
              <a:rPr lang="en-US" sz="3200" dirty="0" smtClean="0"/>
              <a:t> </a:t>
            </a:r>
            <a:r>
              <a:rPr lang="en-US" sz="3200" dirty="0" err="1" smtClean="0"/>
              <a:t>turkiy</a:t>
            </a:r>
            <a:r>
              <a:rPr lang="en-US" sz="3200" dirty="0" smtClean="0"/>
              <a:t> </a:t>
            </a:r>
            <a:r>
              <a:rPr lang="en-US" sz="3200" dirty="0" err="1" smtClean="0"/>
              <a:t>alifbo</a:t>
            </a:r>
            <a:r>
              <a:rPr lang="en-US" sz="3200" dirty="0" smtClean="0"/>
              <a:t> </a:t>
            </a:r>
            <a:r>
              <a:rPr lang="en-US" sz="3200" dirty="0" err="1" smtClean="0"/>
              <a:t>o‘tmish</a:t>
            </a:r>
            <a:r>
              <a:rPr lang="en-US" sz="3200" dirty="0" smtClean="0"/>
              <a:t> </a:t>
            </a:r>
            <a:r>
              <a:rPr lang="en-US" sz="3200" dirty="0" err="1" smtClean="0"/>
              <a:t>manbalarida</a:t>
            </a:r>
            <a:r>
              <a:rPr lang="en-US" sz="3200" dirty="0" smtClean="0"/>
              <a:t> </a:t>
            </a:r>
            <a:r>
              <a:rPr lang="en-US" sz="3200" dirty="0" err="1" smtClean="0"/>
              <a:t>bir</a:t>
            </a:r>
            <a:r>
              <a:rPr lang="en-US" sz="3200" dirty="0" smtClean="0"/>
              <a:t> </a:t>
            </a:r>
            <a:r>
              <a:rPr lang="en-US" sz="3200" dirty="0" err="1" smtClean="0"/>
              <a:t>qancha</a:t>
            </a:r>
            <a:r>
              <a:rPr lang="en-US" sz="3200" dirty="0" smtClean="0"/>
              <a:t> nom </a:t>
            </a:r>
            <a:r>
              <a:rPr lang="en-US" sz="3200" dirty="0" err="1" smtClean="0"/>
              <a:t>bilan</a:t>
            </a:r>
            <a:r>
              <a:rPr lang="en-US" sz="3200" dirty="0" smtClean="0"/>
              <a:t> </a:t>
            </a:r>
            <a:r>
              <a:rPr lang="en-US" sz="3200" dirty="0" err="1" smtClean="0"/>
              <a:t>yuritilgan</a:t>
            </a:r>
            <a:r>
              <a:rPr lang="en-US" sz="3200" dirty="0" smtClean="0"/>
              <a:t>. Mahmud </a:t>
            </a:r>
            <a:r>
              <a:rPr lang="en-US" sz="3200" dirty="0" err="1" smtClean="0"/>
              <a:t>Koshg‘ariy</a:t>
            </a:r>
            <a:r>
              <a:rPr lang="en-US" sz="3200" dirty="0" smtClean="0"/>
              <a:t> «</a:t>
            </a:r>
            <a:r>
              <a:rPr lang="en-US" sz="3200" dirty="0" err="1" smtClean="0"/>
              <a:t>Devonu</a:t>
            </a:r>
            <a:r>
              <a:rPr lang="en-US" sz="3200" dirty="0" smtClean="0"/>
              <a:t> </a:t>
            </a:r>
            <a:r>
              <a:rPr lang="en-US" sz="3200" dirty="0" err="1" smtClean="0"/>
              <a:t>lug‘otit</a:t>
            </a:r>
            <a:r>
              <a:rPr lang="en-US" sz="3200" dirty="0" smtClean="0"/>
              <a:t> </a:t>
            </a:r>
            <a:r>
              <a:rPr lang="en-US" sz="3200" dirty="0" err="1" smtClean="0"/>
              <a:t>turk</a:t>
            </a:r>
            <a:r>
              <a:rPr lang="en-US" sz="3200" dirty="0" smtClean="0"/>
              <a:t>» </a:t>
            </a:r>
            <a:r>
              <a:rPr lang="en-US" sz="3200" dirty="0" err="1" smtClean="0"/>
              <a:t>asarida</a:t>
            </a:r>
            <a:r>
              <a:rPr lang="en-US" sz="3200" dirty="0" smtClean="0"/>
              <a:t> </a:t>
            </a:r>
            <a:r>
              <a:rPr lang="en-US" sz="3200" dirty="0" err="1" smtClean="0"/>
              <a:t>uni</a:t>
            </a:r>
            <a:r>
              <a:rPr lang="en-US" sz="3200" dirty="0" smtClean="0"/>
              <a:t> «</a:t>
            </a:r>
            <a:r>
              <a:rPr lang="en-US" sz="3200" dirty="0" err="1" smtClean="0"/>
              <a:t>turkcha</a:t>
            </a:r>
            <a:r>
              <a:rPr lang="en-US" sz="3200" dirty="0" smtClean="0"/>
              <a:t> </a:t>
            </a:r>
            <a:r>
              <a:rPr lang="en-US" sz="3200" dirty="0" err="1" smtClean="0"/>
              <a:t>yozuv</a:t>
            </a:r>
            <a:r>
              <a:rPr lang="en-US" sz="3200" dirty="0" smtClean="0"/>
              <a:t>» </a:t>
            </a:r>
            <a:r>
              <a:rPr lang="en-US" sz="3200" dirty="0" err="1" smtClean="0"/>
              <a:t>deb</a:t>
            </a:r>
            <a:r>
              <a:rPr lang="en-US" sz="3200" dirty="0" smtClean="0"/>
              <a:t> </a:t>
            </a:r>
            <a:r>
              <a:rPr lang="en-US" sz="3200" dirty="0" err="1" smtClean="0"/>
              <a:t>tilga</a:t>
            </a:r>
            <a:r>
              <a:rPr lang="en-US" sz="3200" dirty="0" smtClean="0"/>
              <a:t> </a:t>
            </a:r>
            <a:r>
              <a:rPr lang="en-US" sz="3200" dirty="0" err="1" smtClean="0"/>
              <a:t>oladi</a:t>
            </a:r>
            <a:r>
              <a:rPr lang="en-US" sz="3200" dirty="0" smtClean="0"/>
              <a:t>. </a:t>
            </a:r>
            <a:r>
              <a:rPr lang="en-US" sz="3200" dirty="0" err="1" smtClean="0"/>
              <a:t>Alisher</a:t>
            </a:r>
            <a:r>
              <a:rPr lang="en-US" sz="3200" dirty="0" smtClean="0"/>
              <a:t> </a:t>
            </a:r>
            <a:r>
              <a:rPr lang="en-US" sz="3200" dirty="0" err="1" smtClean="0"/>
              <a:t>Navoiy</a:t>
            </a:r>
            <a:r>
              <a:rPr lang="en-US" sz="3200" dirty="0" smtClean="0"/>
              <a:t> </a:t>
            </a:r>
            <a:r>
              <a:rPr lang="en-US" sz="3200" dirty="0" err="1" smtClean="0"/>
              <a:t>maktublarining</a:t>
            </a:r>
            <a:r>
              <a:rPr lang="en-US" sz="3200" dirty="0" smtClean="0"/>
              <a:t> </a:t>
            </a:r>
            <a:r>
              <a:rPr lang="en-US" sz="3200" dirty="0" err="1" smtClean="0"/>
              <a:t>birida</a:t>
            </a:r>
            <a:r>
              <a:rPr lang="en-US" sz="3200" dirty="0" smtClean="0"/>
              <a:t> </a:t>
            </a:r>
            <a:r>
              <a:rPr lang="en-US" sz="3200" dirty="0" err="1" smtClean="0"/>
              <a:t>uni</a:t>
            </a:r>
            <a:r>
              <a:rPr lang="en-US" sz="3200" dirty="0" smtClean="0"/>
              <a:t> «</a:t>
            </a:r>
            <a:r>
              <a:rPr lang="en-US" sz="3200" dirty="0" err="1" smtClean="0"/>
              <a:t>turkcha</a:t>
            </a:r>
            <a:r>
              <a:rPr lang="en-US" sz="3200" dirty="0" smtClean="0"/>
              <a:t> </a:t>
            </a:r>
            <a:r>
              <a:rPr lang="en-US" sz="3200" dirty="0" err="1" smtClean="0"/>
              <a:t>xat</a:t>
            </a:r>
            <a:r>
              <a:rPr lang="en-US" sz="3200" dirty="0" smtClean="0"/>
              <a:t>» </a:t>
            </a:r>
            <a:r>
              <a:rPr lang="en-US" sz="3200" dirty="0" err="1" smtClean="0"/>
              <a:t>deb</a:t>
            </a:r>
            <a:r>
              <a:rPr lang="en-US" sz="3200" dirty="0" smtClean="0"/>
              <a:t> </a:t>
            </a:r>
            <a:r>
              <a:rPr lang="en-US" sz="3200" dirty="0" err="1" smtClean="0"/>
              <a:t>atagan</a:t>
            </a:r>
            <a:r>
              <a:rPr lang="en-US" sz="3200" dirty="0" smtClean="0"/>
              <a:t>. </a:t>
            </a:r>
            <a:r>
              <a:rPr lang="en-US" sz="3200" dirty="0" err="1" smtClean="0"/>
              <a:t>Manbalarda</a:t>
            </a:r>
            <a:r>
              <a:rPr lang="en-US" sz="3200" dirty="0" smtClean="0"/>
              <a:t> </a:t>
            </a:r>
            <a:r>
              <a:rPr lang="en-US" sz="3200" dirty="0" err="1" smtClean="0"/>
              <a:t>mazkur</a:t>
            </a:r>
            <a:r>
              <a:rPr lang="en-US" sz="3200" dirty="0" smtClean="0"/>
              <a:t> </a:t>
            </a:r>
            <a:r>
              <a:rPr lang="en-US" sz="3200" dirty="0" err="1" smtClean="0"/>
              <a:t>yozuv</a:t>
            </a:r>
            <a:r>
              <a:rPr lang="en-US" sz="3200" dirty="0" smtClean="0"/>
              <a:t> «</a:t>
            </a:r>
            <a:r>
              <a:rPr lang="en-US" sz="3200" dirty="0" err="1" smtClean="0"/>
              <a:t>uyg‘ur</a:t>
            </a:r>
            <a:r>
              <a:rPr lang="en-US" sz="3200" dirty="0" smtClean="0"/>
              <a:t> </a:t>
            </a:r>
            <a:r>
              <a:rPr lang="en-US" sz="3200" dirty="0" err="1" smtClean="0"/>
              <a:t>xati</a:t>
            </a:r>
            <a:r>
              <a:rPr lang="en-US" sz="3200" dirty="0" smtClean="0"/>
              <a:t>», «</a:t>
            </a:r>
            <a:r>
              <a:rPr lang="en-US" sz="3200" dirty="0" err="1" smtClean="0"/>
              <a:t>mo‘g‘ul</a:t>
            </a:r>
            <a:r>
              <a:rPr lang="en-US" sz="3200" dirty="0" smtClean="0"/>
              <a:t> </a:t>
            </a:r>
            <a:r>
              <a:rPr lang="en-US" sz="3200" dirty="0" err="1" smtClean="0"/>
              <a:t>xati</a:t>
            </a:r>
            <a:r>
              <a:rPr lang="en-US" sz="3200" dirty="0" smtClean="0"/>
              <a:t>» </a:t>
            </a:r>
            <a:r>
              <a:rPr lang="en-US" sz="3200" dirty="0" err="1" smtClean="0"/>
              <a:t>deb</a:t>
            </a:r>
            <a:r>
              <a:rPr lang="en-US" sz="3200" dirty="0" smtClean="0"/>
              <a:t> ham </a:t>
            </a:r>
            <a:r>
              <a:rPr lang="en-US" sz="3200" dirty="0" err="1" smtClean="0"/>
              <a:t>yuritilgan</a:t>
            </a:r>
            <a:r>
              <a:rPr lang="en-US" sz="3200" dirty="0" smtClean="0"/>
              <a:t>.</a:t>
            </a:r>
            <a:endParaRPr lang="ru-RU"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143000"/>
          </a:xfrm>
        </p:spPr>
        <p:txBody>
          <a:bodyPr>
            <a:normAutofit fontScale="90000"/>
          </a:bodyPr>
          <a:lstStyle/>
          <a:p>
            <a:pPr algn="ctr"/>
            <a:r>
              <a:rPr lang="uz-Cyrl-UZ" b="1" dirty="0" smtClean="0"/>
              <a:t/>
            </a:r>
            <a:br>
              <a:rPr lang="uz-Cyrl-UZ" b="1" dirty="0" smtClean="0"/>
            </a:br>
            <a:r>
              <a:rPr lang="en-US" b="1" dirty="0" err="1" smtClean="0"/>
              <a:t>Sug‘d</a:t>
            </a:r>
            <a:r>
              <a:rPr lang="en-US" b="1" dirty="0" smtClean="0"/>
              <a:t> </a:t>
            </a:r>
            <a:r>
              <a:rPr lang="en-US" b="1" dirty="0" err="1" smtClean="0"/>
              <a:t>yozuvi</a:t>
            </a:r>
            <a:r>
              <a:rPr lang="ru-RU" dirty="0" smtClean="0"/>
              <a:t/>
            </a:r>
            <a:br>
              <a:rPr lang="ru-RU" dirty="0" smtClean="0"/>
            </a:br>
            <a:endParaRPr lang="ru-RU" dirty="0"/>
          </a:p>
        </p:txBody>
      </p:sp>
      <p:sp>
        <p:nvSpPr>
          <p:cNvPr id="3" name="Содержимое 2"/>
          <p:cNvSpPr>
            <a:spLocks noGrp="1"/>
          </p:cNvSpPr>
          <p:nvPr>
            <p:ph idx="1"/>
          </p:nvPr>
        </p:nvSpPr>
        <p:spPr>
          <a:xfrm>
            <a:off x="0" y="571480"/>
            <a:ext cx="8586790" cy="4389120"/>
          </a:xfrm>
        </p:spPr>
        <p:txBody>
          <a:bodyPr/>
          <a:lstStyle/>
          <a:p>
            <a:pPr algn="just"/>
            <a:r>
              <a:rPr lang="en-US" dirty="0" smtClean="0"/>
              <a:t>U </a:t>
            </a:r>
            <a:r>
              <a:rPr lang="en-US" dirty="0" err="1" smtClean="0"/>
              <a:t>miloddan</a:t>
            </a:r>
            <a:r>
              <a:rPr lang="en-US" dirty="0" smtClean="0"/>
              <a:t> </a:t>
            </a:r>
            <a:r>
              <a:rPr lang="en-US" dirty="0" err="1" smtClean="0"/>
              <a:t>avvalgi</a:t>
            </a:r>
            <a:r>
              <a:rPr lang="en-US" dirty="0" smtClean="0"/>
              <a:t> III </a:t>
            </a:r>
            <a:r>
              <a:rPr lang="en-US" dirty="0" err="1" smtClean="0"/>
              <a:t>asrlarda</a:t>
            </a:r>
            <a:r>
              <a:rPr lang="en-US" dirty="0" smtClean="0"/>
              <a:t> </a:t>
            </a:r>
            <a:r>
              <a:rPr lang="en-US" dirty="0" err="1" smtClean="0"/>
              <a:t>oromiy</a:t>
            </a:r>
            <a:r>
              <a:rPr lang="en-US" dirty="0" smtClean="0"/>
              <a:t> </a:t>
            </a:r>
            <a:r>
              <a:rPr lang="en-US" dirty="0" err="1" smtClean="0"/>
              <a:t>xati</a:t>
            </a:r>
            <a:r>
              <a:rPr lang="en-US" dirty="0" smtClean="0"/>
              <a:t> </a:t>
            </a:r>
            <a:r>
              <a:rPr lang="en-US" dirty="0" err="1" smtClean="0"/>
              <a:t>negizida</a:t>
            </a:r>
            <a:r>
              <a:rPr lang="en-US" dirty="0" smtClean="0"/>
              <a:t> </a:t>
            </a:r>
            <a:r>
              <a:rPr lang="en-US" dirty="0" err="1" smtClean="0"/>
              <a:t>shakllangan</a:t>
            </a:r>
            <a:r>
              <a:rPr lang="en-US" dirty="0" smtClean="0"/>
              <a:t> </a:t>
            </a:r>
            <a:r>
              <a:rPr lang="en-US" dirty="0" err="1" smtClean="0"/>
              <a:t>bo‘lib</a:t>
            </a:r>
            <a:r>
              <a:rPr lang="en-US" dirty="0" smtClean="0"/>
              <a:t>, </a:t>
            </a:r>
            <a:r>
              <a:rPr lang="en-US" dirty="0" err="1" smtClean="0"/>
              <a:t>milodning</a:t>
            </a:r>
            <a:r>
              <a:rPr lang="en-US" dirty="0" smtClean="0"/>
              <a:t> XI </a:t>
            </a:r>
            <a:r>
              <a:rPr lang="en-US" dirty="0" err="1" smtClean="0"/>
              <a:t>asriga</a:t>
            </a:r>
            <a:r>
              <a:rPr lang="en-US" dirty="0" smtClean="0"/>
              <a:t> </a:t>
            </a:r>
            <a:r>
              <a:rPr lang="en-US" dirty="0" err="1" smtClean="0"/>
              <a:t>qadar</a:t>
            </a:r>
            <a:r>
              <a:rPr lang="en-US" dirty="0" smtClean="0"/>
              <a:t> </a:t>
            </a:r>
            <a:r>
              <a:rPr lang="en-US" dirty="0" err="1" smtClean="0"/>
              <a:t>sug‘dlarning</a:t>
            </a:r>
            <a:r>
              <a:rPr lang="en-US" dirty="0" smtClean="0"/>
              <a:t> </a:t>
            </a:r>
            <a:r>
              <a:rPr lang="en-US" dirty="0" err="1" smtClean="0"/>
              <a:t>milliy</a:t>
            </a:r>
            <a:r>
              <a:rPr lang="en-US" dirty="0" smtClean="0"/>
              <a:t> </a:t>
            </a:r>
            <a:r>
              <a:rPr lang="en-US" dirty="0" err="1" smtClean="0"/>
              <a:t>yozuvi</a:t>
            </a:r>
            <a:r>
              <a:rPr lang="en-US" dirty="0" smtClean="0"/>
              <a:t> </a:t>
            </a:r>
            <a:r>
              <a:rPr lang="en-US" dirty="0" err="1" smtClean="0"/>
              <a:t>sifatida</a:t>
            </a:r>
            <a:r>
              <a:rPr lang="en-US" dirty="0" smtClean="0"/>
              <a:t> </a:t>
            </a:r>
            <a:r>
              <a:rPr lang="en-US" dirty="0" err="1" smtClean="0"/>
              <a:t>amal</a:t>
            </a:r>
            <a:r>
              <a:rPr lang="en-US" dirty="0" smtClean="0"/>
              <a:t> </a:t>
            </a:r>
            <a:r>
              <a:rPr lang="en-US" dirty="0" err="1" smtClean="0"/>
              <a:t>qilgan</a:t>
            </a:r>
            <a:r>
              <a:rPr lang="en-US" dirty="0" smtClean="0"/>
              <a:t>. </a:t>
            </a:r>
            <a:r>
              <a:rPr lang="en-US" dirty="0" err="1" smtClean="0"/>
              <a:t>Uzoq</a:t>
            </a:r>
            <a:r>
              <a:rPr lang="en-US" dirty="0" smtClean="0"/>
              <a:t> </a:t>
            </a:r>
            <a:r>
              <a:rPr lang="en-US" dirty="0" err="1" smtClean="0"/>
              <a:t>tarixiy</a:t>
            </a:r>
            <a:r>
              <a:rPr lang="en-US" dirty="0" smtClean="0"/>
              <a:t> </a:t>
            </a:r>
            <a:r>
              <a:rPr lang="en-US" dirty="0" err="1" smtClean="0"/>
              <a:t>birodarlik</a:t>
            </a:r>
            <a:r>
              <a:rPr lang="en-US" dirty="0" smtClean="0"/>
              <a:t>, </a:t>
            </a:r>
            <a:r>
              <a:rPr lang="en-US" dirty="0" err="1" smtClean="0"/>
              <a:t>qo‘shnichilik</a:t>
            </a:r>
            <a:r>
              <a:rPr lang="en-US" dirty="0" smtClean="0"/>
              <a:t> </a:t>
            </a:r>
            <a:r>
              <a:rPr lang="en-US" dirty="0" err="1" smtClean="0"/>
              <a:t>va</a:t>
            </a:r>
            <a:r>
              <a:rPr lang="en-US" dirty="0" smtClean="0"/>
              <a:t> </a:t>
            </a:r>
            <a:r>
              <a:rPr lang="en-US" dirty="0" err="1" smtClean="0"/>
              <a:t>birga</a:t>
            </a:r>
            <a:r>
              <a:rPr lang="en-US" dirty="0" smtClean="0"/>
              <a:t> </a:t>
            </a:r>
            <a:r>
              <a:rPr lang="en-US" dirty="0" err="1" smtClean="0"/>
              <a:t>yashash</a:t>
            </a:r>
            <a:r>
              <a:rPr lang="en-US" dirty="0" smtClean="0"/>
              <a:t> </a:t>
            </a:r>
            <a:r>
              <a:rPr lang="en-US" dirty="0" err="1" smtClean="0"/>
              <a:t>ta’sirida</a:t>
            </a:r>
            <a:r>
              <a:rPr lang="en-US" dirty="0" smtClean="0"/>
              <a:t> </a:t>
            </a:r>
            <a:r>
              <a:rPr lang="en-US" dirty="0" err="1" smtClean="0"/>
              <a:t>ushbu</a:t>
            </a:r>
            <a:r>
              <a:rPr lang="en-US" dirty="0" smtClean="0"/>
              <a:t> </a:t>
            </a:r>
            <a:r>
              <a:rPr lang="en-US" dirty="0" err="1" smtClean="0"/>
              <a:t>yozuv</a:t>
            </a:r>
            <a:r>
              <a:rPr lang="en-US" dirty="0" smtClean="0"/>
              <a:t> </a:t>
            </a:r>
            <a:r>
              <a:rPr lang="en-US" dirty="0" err="1" smtClean="0"/>
              <a:t>turkiy</a:t>
            </a:r>
            <a:r>
              <a:rPr lang="en-US" dirty="0" smtClean="0"/>
              <a:t> </a:t>
            </a:r>
            <a:r>
              <a:rPr lang="en-US" dirty="0" err="1" smtClean="0"/>
              <a:t>xalqlar</a:t>
            </a:r>
            <a:r>
              <a:rPr lang="en-US" dirty="0" smtClean="0"/>
              <a:t> </a:t>
            </a:r>
            <a:r>
              <a:rPr lang="en-US" dirty="0" err="1" smtClean="0"/>
              <a:t>uchun</a:t>
            </a:r>
            <a:r>
              <a:rPr lang="en-US" dirty="0" smtClean="0"/>
              <a:t> ham </a:t>
            </a:r>
            <a:r>
              <a:rPr lang="en-US" dirty="0" err="1" smtClean="0"/>
              <a:t>xizmat</a:t>
            </a:r>
            <a:r>
              <a:rPr lang="en-US" dirty="0" smtClean="0"/>
              <a:t> </a:t>
            </a:r>
            <a:r>
              <a:rPr lang="en-US" dirty="0" err="1" smtClean="0"/>
              <a:t>qila</a:t>
            </a:r>
            <a:r>
              <a:rPr lang="en-US" dirty="0" smtClean="0"/>
              <a:t> </a:t>
            </a:r>
            <a:r>
              <a:rPr lang="en-US" dirty="0" err="1" smtClean="0"/>
              <a:t>boshlagan</a:t>
            </a:r>
            <a:r>
              <a:rPr lang="en-US" dirty="0" smtClean="0"/>
              <a:t>. </a:t>
            </a:r>
            <a:r>
              <a:rPr lang="en-US" dirty="0" err="1" smtClean="0"/>
              <a:t>Turkiy</a:t>
            </a:r>
            <a:r>
              <a:rPr lang="en-US" dirty="0" smtClean="0"/>
              <a:t> </a:t>
            </a:r>
            <a:r>
              <a:rPr lang="en-US" dirty="0" err="1" smtClean="0"/>
              <a:t>xalqlar</a:t>
            </a:r>
            <a:r>
              <a:rPr lang="en-US" dirty="0" smtClean="0"/>
              <a:t> </a:t>
            </a:r>
            <a:r>
              <a:rPr lang="en-US" dirty="0" err="1" smtClean="0"/>
              <a:t>orasida</a:t>
            </a:r>
            <a:r>
              <a:rPr lang="en-US" dirty="0" smtClean="0"/>
              <a:t> </a:t>
            </a:r>
            <a:r>
              <a:rPr lang="en-US" dirty="0" err="1" smtClean="0"/>
              <a:t>keng</a:t>
            </a:r>
            <a:r>
              <a:rPr lang="en-US" dirty="0" smtClean="0"/>
              <a:t> </a:t>
            </a:r>
            <a:r>
              <a:rPr lang="en-US" dirty="0" err="1" smtClean="0"/>
              <a:t>qo‘llangan</a:t>
            </a:r>
            <a:r>
              <a:rPr lang="en-US" dirty="0" smtClean="0"/>
              <a:t> </a:t>
            </a:r>
            <a:r>
              <a:rPr lang="en-US" dirty="0" err="1" smtClean="0"/>
              <a:t>uyg‘ur</a:t>
            </a:r>
            <a:r>
              <a:rPr lang="en-US" dirty="0" smtClean="0"/>
              <a:t> </a:t>
            </a:r>
            <a:r>
              <a:rPr lang="en-US" dirty="0" err="1" smtClean="0"/>
              <a:t>yozuvi</a:t>
            </a:r>
            <a:r>
              <a:rPr lang="en-US" dirty="0" smtClean="0"/>
              <a:t> ham  </a:t>
            </a:r>
            <a:r>
              <a:rPr lang="en-US" dirty="0" err="1" smtClean="0"/>
              <a:t>ana</a:t>
            </a:r>
            <a:r>
              <a:rPr lang="en-US" dirty="0" smtClean="0"/>
              <a:t> </a:t>
            </a:r>
            <a:r>
              <a:rPr lang="en-US" dirty="0" err="1" smtClean="0"/>
              <a:t>shu</a:t>
            </a:r>
            <a:r>
              <a:rPr lang="en-US" dirty="0" smtClean="0"/>
              <a:t> </a:t>
            </a:r>
            <a:r>
              <a:rPr lang="en-US" dirty="0" err="1" smtClean="0"/>
              <a:t>xat</a:t>
            </a:r>
            <a:r>
              <a:rPr lang="en-US" dirty="0" smtClean="0"/>
              <a:t> </a:t>
            </a:r>
            <a:r>
              <a:rPr lang="en-US" dirty="0" err="1" smtClean="0"/>
              <a:t>negizida</a:t>
            </a:r>
            <a:r>
              <a:rPr lang="en-US" dirty="0" smtClean="0"/>
              <a:t> </a:t>
            </a:r>
            <a:r>
              <a:rPr lang="en-US" dirty="0" err="1" smtClean="0"/>
              <a:t>shakllandi</a:t>
            </a:r>
            <a:r>
              <a:rPr lang="en-US" dirty="0" smtClean="0"/>
              <a:t>.</a:t>
            </a:r>
            <a:endParaRPr lang="ru-RU" dirty="0" smtClean="0"/>
          </a:p>
          <a:p>
            <a:endParaRPr lang="ru-RU" dirty="0"/>
          </a:p>
        </p:txBody>
      </p:sp>
      <p:pic>
        <p:nvPicPr>
          <p:cNvPr id="4" name="Picture 3" descr="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357561"/>
            <a:ext cx="5851525" cy="347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92696"/>
            <a:ext cx="8229600" cy="1143000"/>
          </a:xfrm>
        </p:spPr>
        <p:style>
          <a:lnRef idx="1">
            <a:schemeClr val="accent2"/>
          </a:lnRef>
          <a:fillRef idx="2">
            <a:schemeClr val="accent2"/>
          </a:fillRef>
          <a:effectRef idx="1">
            <a:schemeClr val="accent2"/>
          </a:effectRef>
          <a:fontRef idx="minor">
            <a:schemeClr val="dk1"/>
          </a:fontRef>
        </p:style>
        <p:txBody>
          <a:bodyPr/>
          <a:lstStyle/>
          <a:p>
            <a:pPr algn="ctr"/>
            <a:r>
              <a:rPr lang="en-US" dirty="0" err="1">
                <a:latin typeface="Times New Roman" panose="02020603050405020304" pitchFamily="18" charset="0"/>
                <a:cs typeface="Times New Roman" panose="02020603050405020304" pitchFamily="18" charset="0"/>
              </a:rPr>
              <a:t>Husayn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voiz</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Koshifiy</a:t>
            </a:r>
            <a:r>
              <a:rPr lang="en-US" dirty="0">
                <a:latin typeface="Times New Roman" panose="02020603050405020304" pitchFamily="18" charset="0"/>
                <a:cs typeface="Times New Roman" panose="02020603050405020304" pitchFamily="18" charset="0"/>
              </a:rPr>
              <a:t>:</a:t>
            </a:r>
          </a:p>
        </p:txBody>
      </p:sp>
      <p:sp>
        <p:nvSpPr>
          <p:cNvPr id="3" name="Объект 2"/>
          <p:cNvSpPr>
            <a:spLocks noGrp="1"/>
          </p:cNvSpPr>
          <p:nvPr>
            <p:ph idx="1"/>
          </p:nvPr>
        </p:nvSpPr>
        <p:spPr>
          <a:xfrm>
            <a:off x="457200" y="2132856"/>
            <a:ext cx="8311952" cy="4191744"/>
          </a:xfrm>
        </p:spPr>
        <p:style>
          <a:lnRef idx="3">
            <a:schemeClr val="lt1"/>
          </a:lnRef>
          <a:fillRef idx="1">
            <a:schemeClr val="accent2"/>
          </a:fillRef>
          <a:effectRef idx="1">
            <a:schemeClr val="accent2"/>
          </a:effectRef>
          <a:fontRef idx="minor">
            <a:schemeClr val="lt1"/>
          </a:fontRef>
        </p:style>
        <p:txBody>
          <a:bodyPr>
            <a:normAutofit/>
          </a:bodyPr>
          <a:lstStyle/>
          <a:p>
            <a:pPr lvl="0" algn="ctr"/>
            <a:r>
              <a:rPr lang="en-US" sz="3600" dirty="0" smtClean="0"/>
              <a:t>“</a:t>
            </a:r>
            <a:r>
              <a:rPr lang="en-US" sz="3600" dirty="0"/>
              <a:t>A</a:t>
            </a:r>
            <a:r>
              <a:rPr lang="en-US" sz="3600" dirty="0" smtClean="0"/>
              <a:t>gar </a:t>
            </a:r>
            <a:r>
              <a:rPr lang="en-US" sz="3600" dirty="0" err="1"/>
              <a:t>soʻz</a:t>
            </a:r>
            <a:r>
              <a:rPr lang="en-US" sz="3600" dirty="0"/>
              <a:t> </a:t>
            </a:r>
            <a:r>
              <a:rPr lang="en-US" sz="3600" dirty="0" err="1"/>
              <a:t>senikimi</a:t>
            </a:r>
            <a:r>
              <a:rPr lang="en-US" sz="3600" dirty="0"/>
              <a:t> </a:t>
            </a:r>
            <a:r>
              <a:rPr lang="en-US" sz="3600" dirty="0" err="1"/>
              <a:t>yoki</a:t>
            </a:r>
            <a:r>
              <a:rPr lang="en-US" sz="3600" dirty="0"/>
              <a:t> </a:t>
            </a:r>
            <a:r>
              <a:rPr lang="en-US" sz="3600" dirty="0" err="1"/>
              <a:t>sen</a:t>
            </a:r>
            <a:r>
              <a:rPr lang="en-US" sz="3600" dirty="0"/>
              <a:t> </a:t>
            </a:r>
            <a:r>
              <a:rPr lang="en-US" sz="3600" dirty="0" err="1"/>
              <a:t>soʻznikimi</a:t>
            </a:r>
            <a:r>
              <a:rPr lang="en-US" sz="3600" dirty="0"/>
              <a:t>, deb </a:t>
            </a:r>
            <a:r>
              <a:rPr lang="en-US" sz="3600" dirty="0" err="1"/>
              <a:t>soʻrasalar</a:t>
            </a:r>
            <a:r>
              <a:rPr lang="en-US" sz="3600" dirty="0"/>
              <a:t>, </a:t>
            </a:r>
            <a:r>
              <a:rPr lang="en-US" sz="3600" dirty="0" err="1"/>
              <a:t>aytgil</a:t>
            </a:r>
            <a:r>
              <a:rPr lang="en-US" sz="3600" dirty="0"/>
              <a:t>: men </a:t>
            </a:r>
            <a:r>
              <a:rPr lang="en-US" sz="3600" dirty="0" err="1"/>
              <a:t>soʻzniki</a:t>
            </a:r>
            <a:r>
              <a:rPr lang="en-US" sz="3600" dirty="0"/>
              <a:t> </a:t>
            </a:r>
            <a:r>
              <a:rPr lang="en-US" sz="3600" dirty="0" err="1"/>
              <a:t>va</a:t>
            </a:r>
            <a:r>
              <a:rPr lang="en-US" sz="3600" dirty="0"/>
              <a:t> </a:t>
            </a:r>
            <a:r>
              <a:rPr lang="en-US" sz="3600" dirty="0" err="1"/>
              <a:t>soʻz</a:t>
            </a:r>
            <a:r>
              <a:rPr lang="en-US" sz="3600" dirty="0"/>
              <a:t> </a:t>
            </a:r>
            <a:r>
              <a:rPr lang="en-US" sz="3600" dirty="0" err="1"/>
              <a:t>menikidir</a:t>
            </a:r>
            <a:r>
              <a:rPr lang="en-US" sz="3600" dirty="0"/>
              <a:t>, </a:t>
            </a:r>
            <a:r>
              <a:rPr lang="en-US" sz="3600" dirty="0" err="1"/>
              <a:t>chunki</a:t>
            </a:r>
            <a:r>
              <a:rPr lang="en-US" sz="3600" dirty="0"/>
              <a:t> </a:t>
            </a:r>
            <a:r>
              <a:rPr lang="en-US" sz="3600" dirty="0" err="1"/>
              <a:t>soʻz</a:t>
            </a:r>
            <a:r>
              <a:rPr lang="en-US" sz="3600" dirty="0"/>
              <a:t> </a:t>
            </a:r>
            <a:r>
              <a:rPr lang="en-US" sz="3600" dirty="0" err="1"/>
              <a:t>insonlik</a:t>
            </a:r>
            <a:r>
              <a:rPr lang="en-US" sz="3600" dirty="0"/>
              <a:t> </a:t>
            </a:r>
            <a:r>
              <a:rPr lang="en-US" sz="3600" dirty="0" err="1"/>
              <a:t>daraxtining</a:t>
            </a:r>
            <a:r>
              <a:rPr lang="en-US" sz="3600" dirty="0"/>
              <a:t> </a:t>
            </a:r>
            <a:r>
              <a:rPr lang="en-US" sz="3600" dirty="0" err="1"/>
              <a:t>mevasidir</a:t>
            </a:r>
            <a:r>
              <a:rPr lang="en-US" sz="3600" dirty="0"/>
              <a:t>, </a:t>
            </a:r>
            <a:r>
              <a:rPr lang="en-US" sz="3600" dirty="0" err="1"/>
              <a:t>daraxtni</a:t>
            </a:r>
            <a:r>
              <a:rPr lang="en-US" sz="3600" dirty="0"/>
              <a:t> </a:t>
            </a:r>
            <a:r>
              <a:rPr lang="en-US" sz="3600" dirty="0" err="1"/>
              <a:t>mevadan</a:t>
            </a:r>
            <a:r>
              <a:rPr lang="en-US" sz="3600" dirty="0"/>
              <a:t> </a:t>
            </a:r>
            <a:r>
              <a:rPr lang="en-US" sz="3600" dirty="0" err="1"/>
              <a:t>va</a:t>
            </a:r>
            <a:r>
              <a:rPr lang="en-US" sz="3600" dirty="0"/>
              <a:t> </a:t>
            </a:r>
            <a:r>
              <a:rPr lang="en-US" sz="3600" dirty="0" err="1"/>
              <a:t>mevani</a:t>
            </a:r>
            <a:r>
              <a:rPr lang="en-US" sz="3600" dirty="0"/>
              <a:t> </a:t>
            </a:r>
            <a:r>
              <a:rPr lang="en-US" sz="3600" dirty="0" err="1"/>
              <a:t>daraxtdan</a:t>
            </a:r>
            <a:r>
              <a:rPr lang="en-US" sz="3600" dirty="0"/>
              <a:t> </a:t>
            </a:r>
            <a:r>
              <a:rPr lang="en-US" sz="3600" dirty="0" err="1"/>
              <a:t>ajratib</a:t>
            </a:r>
            <a:r>
              <a:rPr lang="en-US" sz="3600" dirty="0"/>
              <a:t> </a:t>
            </a:r>
            <a:r>
              <a:rPr lang="en-US" sz="3600" dirty="0" err="1"/>
              <a:t>boʻlmaydi</a:t>
            </a:r>
            <a:r>
              <a:rPr lang="en-US" sz="3600" dirty="0" smtClean="0"/>
              <a:t>”.</a:t>
            </a:r>
            <a:endParaRPr lang="en-US" sz="3600" dirty="0"/>
          </a:p>
        </p:txBody>
      </p:sp>
    </p:spTree>
    <p:extLst>
      <p:ext uri="{BB962C8B-B14F-4D97-AF65-F5344CB8AC3E}">
        <p14:creationId xmlns:p14="http://schemas.microsoft.com/office/powerpoint/2010/main" val="1107337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571480"/>
            <a:ext cx="7743852" cy="1162050"/>
          </a:xfrm>
        </p:spPr>
        <p:txBody>
          <a:bodyPr/>
          <a:lstStyle/>
          <a:p>
            <a:pPr algn="ctr"/>
            <a:r>
              <a:rPr lang="en-US" sz="5400" dirty="0" err="1" smtClean="0">
                <a:latin typeface="Times New Roman" pitchFamily="18" charset="0"/>
                <a:cs typeface="Times New Roman" pitchFamily="18" charset="0"/>
              </a:rPr>
              <a:t>Eski</a:t>
            </a:r>
            <a:r>
              <a:rPr lang="en-US" sz="5400" dirty="0" smtClean="0">
                <a:latin typeface="Times New Roman" pitchFamily="18" charset="0"/>
                <a:cs typeface="Times New Roman" pitchFamily="18" charset="0"/>
              </a:rPr>
              <a:t> </a:t>
            </a:r>
            <a:r>
              <a:rPr lang="en-US" sz="5400" dirty="0" err="1" smtClean="0">
                <a:latin typeface="Times New Roman" pitchFamily="18" charset="0"/>
                <a:cs typeface="Times New Roman" pitchFamily="18" charset="0"/>
              </a:rPr>
              <a:t>turkiy</a:t>
            </a:r>
            <a:r>
              <a:rPr lang="en-US" sz="5400" dirty="0" smtClean="0">
                <a:latin typeface="Times New Roman" pitchFamily="18" charset="0"/>
                <a:cs typeface="Times New Roman" pitchFamily="18" charset="0"/>
              </a:rPr>
              <a:t> </a:t>
            </a:r>
            <a:r>
              <a:rPr lang="en-US" sz="5400" dirty="0" err="1" smtClean="0">
                <a:latin typeface="Times New Roman" pitchFamily="18" charset="0"/>
                <a:cs typeface="Times New Roman" pitchFamily="18" charset="0"/>
              </a:rPr>
              <a:t>til</a:t>
            </a:r>
            <a:r>
              <a:rPr lang="en-US" sz="5400" dirty="0" smtClean="0">
                <a:latin typeface="Times New Roman" pitchFamily="18" charset="0"/>
                <a:cs typeface="Times New Roman" pitchFamily="18" charset="0"/>
              </a:rPr>
              <a:t> </a:t>
            </a:r>
            <a:r>
              <a:rPr lang="en-US" sz="5400" dirty="0" err="1" smtClean="0">
                <a:latin typeface="Times New Roman" pitchFamily="18" charset="0"/>
                <a:cs typeface="Times New Roman" pitchFamily="18" charset="0"/>
              </a:rPr>
              <a:t>manbalari</a:t>
            </a:r>
            <a:endParaRPr lang="ru-RU" sz="5400" dirty="0">
              <a:latin typeface="Times New Roman" pitchFamily="18" charset="0"/>
              <a:cs typeface="Times New Roman" pitchFamily="18" charset="0"/>
            </a:endParaRPr>
          </a:p>
        </p:txBody>
      </p:sp>
      <p:sp>
        <p:nvSpPr>
          <p:cNvPr id="5" name="Текст 4"/>
          <p:cNvSpPr>
            <a:spLocks noGrp="1"/>
          </p:cNvSpPr>
          <p:nvPr>
            <p:ph type="body" idx="2"/>
          </p:nvPr>
        </p:nvSpPr>
        <p:spPr>
          <a:xfrm>
            <a:off x="685800" y="1676400"/>
            <a:ext cx="3386134" cy="4572000"/>
          </a:xfrm>
        </p:spPr>
        <p:txBody>
          <a:bodyPr>
            <a:normAutofit/>
          </a:bodyPr>
          <a:lstStyle/>
          <a:p>
            <a:r>
              <a:rPr lang="en-US" sz="3200" dirty="0" smtClean="0">
                <a:solidFill>
                  <a:srgbClr val="7030A0"/>
                </a:solidFill>
                <a:latin typeface="Times New Roman" pitchFamily="18" charset="0"/>
                <a:cs typeface="Times New Roman" pitchFamily="18" charset="0"/>
              </a:rPr>
              <a:t>Yusuf </a:t>
            </a:r>
            <a:r>
              <a:rPr lang="en-US" sz="3200" dirty="0" err="1" smtClean="0">
                <a:solidFill>
                  <a:srgbClr val="7030A0"/>
                </a:solidFill>
                <a:latin typeface="Times New Roman" pitchFamily="18" charset="0"/>
                <a:cs typeface="Times New Roman" pitchFamily="18" charset="0"/>
              </a:rPr>
              <a:t>Xos</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Hojib</a:t>
            </a:r>
            <a:endParaRPr lang="en-US" sz="3200" dirty="0" smtClean="0">
              <a:solidFill>
                <a:srgbClr val="7030A0"/>
              </a:solidFill>
              <a:latin typeface="Times New Roman" pitchFamily="18" charset="0"/>
              <a:cs typeface="Times New Roman" pitchFamily="18" charset="0"/>
            </a:endParaRPr>
          </a:p>
          <a:p>
            <a:r>
              <a:rPr lang="en-US" sz="3200" dirty="0" smtClean="0">
                <a:solidFill>
                  <a:srgbClr val="7030A0"/>
                </a:solidFill>
                <a:latin typeface="Times New Roman" pitchFamily="18" charset="0"/>
                <a:cs typeface="Times New Roman" pitchFamily="18" charset="0"/>
              </a:rPr>
              <a:t>“</a:t>
            </a:r>
            <a:r>
              <a:rPr lang="en-US" sz="3200" dirty="0" err="1" smtClean="0">
                <a:solidFill>
                  <a:srgbClr val="7030A0"/>
                </a:solidFill>
                <a:latin typeface="Times New Roman" pitchFamily="18" charset="0"/>
                <a:cs typeface="Times New Roman" pitchFamily="18" charset="0"/>
              </a:rPr>
              <a:t>Qutadg‘u</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bilig</a:t>
            </a:r>
            <a:r>
              <a:rPr lang="en-US" sz="3200" dirty="0" smtClean="0">
                <a:solidFill>
                  <a:srgbClr val="7030A0"/>
                </a:solidFill>
                <a:latin typeface="Times New Roman" pitchFamily="18" charset="0"/>
                <a:cs typeface="Times New Roman" pitchFamily="18" charset="0"/>
              </a:rPr>
              <a:t>”</a:t>
            </a:r>
          </a:p>
          <a:p>
            <a:endParaRPr lang="en-US" sz="3200" dirty="0" smtClean="0">
              <a:solidFill>
                <a:srgbClr val="7030A0"/>
              </a:solidFill>
              <a:latin typeface="Times New Roman" pitchFamily="18" charset="0"/>
              <a:cs typeface="Times New Roman" pitchFamily="18" charset="0"/>
            </a:endParaRPr>
          </a:p>
          <a:p>
            <a:r>
              <a:rPr lang="en-US" sz="3200" dirty="0" err="1" smtClean="0">
                <a:solidFill>
                  <a:srgbClr val="7030A0"/>
                </a:solidFill>
                <a:latin typeface="Times New Roman" pitchFamily="18" charset="0"/>
                <a:cs typeface="Times New Roman" pitchFamily="18" charset="0"/>
              </a:rPr>
              <a:t>Ölügdin</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tirigkä</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qumaru</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söz</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ol</a:t>
            </a:r>
            <a:r>
              <a:rPr lang="en-US" sz="3200" dirty="0" smtClean="0">
                <a:solidFill>
                  <a:srgbClr val="7030A0"/>
                </a:solidFill>
                <a:latin typeface="Times New Roman" pitchFamily="18" charset="0"/>
                <a:cs typeface="Times New Roman" pitchFamily="18" charset="0"/>
              </a:rPr>
              <a:t> – </a:t>
            </a:r>
            <a:r>
              <a:rPr lang="en-US" sz="3200" dirty="0" err="1" smtClean="0">
                <a:solidFill>
                  <a:srgbClr val="7030A0"/>
                </a:solidFill>
                <a:latin typeface="Times New Roman" pitchFamily="18" charset="0"/>
                <a:cs typeface="Times New Roman" pitchFamily="18" charset="0"/>
              </a:rPr>
              <a:t>O‘likdan</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tirikka</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meros</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bu</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so‘z</a:t>
            </a:r>
            <a:endParaRPr lang="ru-RU" sz="3200" dirty="0"/>
          </a:p>
        </p:txBody>
      </p:sp>
      <p:pic>
        <p:nvPicPr>
          <p:cNvPr id="6" name="Picture 3" descr="D:\Муҳим\_qkh89f7Zs0.jpg"/>
          <p:cNvPicPr>
            <a:picLocks noGrp="1" noChangeAspect="1" noChangeArrowheads="1"/>
          </p:cNvPicPr>
          <p:nvPr>
            <p:ph sz="half" idx="1"/>
          </p:nvPr>
        </p:nvPicPr>
        <p:blipFill>
          <a:blip r:embed="rId2"/>
          <a:srcRect/>
          <a:stretch>
            <a:fillRect/>
          </a:stretch>
        </p:blipFill>
        <p:spPr bwMode="auto">
          <a:xfrm>
            <a:off x="4745037" y="2147887"/>
            <a:ext cx="2771775" cy="36290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7886728" cy="1162050"/>
          </a:xfrm>
        </p:spPr>
        <p:txBody>
          <a:bodyPr/>
          <a:lstStyle/>
          <a:p>
            <a:r>
              <a:rPr lang="en-US" sz="5400" dirty="0" smtClean="0">
                <a:latin typeface="Times New Roman" pitchFamily="18" charset="0"/>
                <a:cs typeface="Times New Roman" pitchFamily="18" charset="0"/>
              </a:rPr>
              <a:t>Mahmud </a:t>
            </a:r>
            <a:r>
              <a:rPr lang="en-US" sz="5400" dirty="0" err="1" smtClean="0">
                <a:latin typeface="Times New Roman" pitchFamily="18" charset="0"/>
                <a:cs typeface="Times New Roman" pitchFamily="18" charset="0"/>
              </a:rPr>
              <a:t>Koshg‘ariy</a:t>
            </a:r>
            <a:endParaRPr lang="ru-RU" sz="5400" dirty="0">
              <a:latin typeface="Times New Roman" pitchFamily="18" charset="0"/>
              <a:cs typeface="Times New Roman" pitchFamily="18" charset="0"/>
            </a:endParaRPr>
          </a:p>
        </p:txBody>
      </p:sp>
      <p:pic>
        <p:nvPicPr>
          <p:cNvPr id="5" name="Объект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000496" y="1643050"/>
            <a:ext cx="4714908" cy="4572031"/>
          </a:xfrm>
        </p:spPr>
      </p:pic>
      <p:pic>
        <p:nvPicPr>
          <p:cNvPr id="2050" name="Picture 2"/>
          <p:cNvPicPr>
            <a:picLocks noChangeAspect="1" noChangeArrowheads="1"/>
          </p:cNvPicPr>
          <p:nvPr/>
        </p:nvPicPr>
        <p:blipFill>
          <a:blip r:embed="rId3"/>
          <a:srcRect/>
          <a:stretch>
            <a:fillRect/>
          </a:stretch>
        </p:blipFill>
        <p:spPr bwMode="auto">
          <a:xfrm>
            <a:off x="395536" y="1928801"/>
            <a:ext cx="3348544" cy="4185679"/>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2420888"/>
            <a:ext cx="8352928" cy="3903712"/>
          </a:xfrm>
        </p:spPr>
        <p:style>
          <a:lnRef idx="2">
            <a:schemeClr val="accent6"/>
          </a:lnRef>
          <a:fillRef idx="1">
            <a:schemeClr val="lt1"/>
          </a:fillRef>
          <a:effectRef idx="0">
            <a:schemeClr val="accent6"/>
          </a:effectRef>
          <a:fontRef idx="minor">
            <a:schemeClr val="dk1"/>
          </a:fontRef>
        </p:style>
        <p:txBody>
          <a:bodyPr>
            <a:normAutofit lnSpcReduction="10000"/>
          </a:bodyPr>
          <a:lstStyle/>
          <a:p>
            <a:pPr marL="0" indent="0">
              <a:buNone/>
            </a:pPr>
            <a:r>
              <a:rPr lang="en-US" dirty="0"/>
              <a:t> </a:t>
            </a:r>
            <a:r>
              <a:rPr lang="en-US" dirty="0" smtClean="0"/>
              <a:t>    </a:t>
            </a:r>
            <a:r>
              <a:rPr lang="en-US" dirty="0" err="1" smtClean="0"/>
              <a:t>Til</a:t>
            </a:r>
            <a:r>
              <a:rPr lang="en-US" dirty="0"/>
              <a:t>, </a:t>
            </a:r>
            <a:r>
              <a:rPr lang="en-US" dirty="0" err="1"/>
              <a:t>millat</a:t>
            </a:r>
            <a:r>
              <a:rPr lang="en-US" dirty="0"/>
              <a:t>, </a:t>
            </a:r>
            <a:r>
              <a:rPr lang="en-US" dirty="0" err="1"/>
              <a:t>davlat</a:t>
            </a:r>
            <a:r>
              <a:rPr lang="en-US" dirty="0"/>
              <a:t>... Bu </a:t>
            </a:r>
            <a:r>
              <a:rPr lang="en-US" dirty="0" err="1"/>
              <a:t>uch</a:t>
            </a:r>
            <a:r>
              <a:rPr lang="en-US" dirty="0"/>
              <a:t> </a:t>
            </a:r>
            <a:r>
              <a:rPr lang="en-US" dirty="0" err="1"/>
              <a:t>tushunchani</a:t>
            </a:r>
            <a:r>
              <a:rPr lang="en-US" dirty="0"/>
              <a:t> </a:t>
            </a:r>
            <a:r>
              <a:rPr lang="en-US" dirty="0" err="1"/>
              <a:t>bir-biridan</a:t>
            </a:r>
            <a:r>
              <a:rPr lang="en-US" dirty="0"/>
              <a:t> </a:t>
            </a:r>
            <a:r>
              <a:rPr lang="en-US" dirty="0" err="1"/>
              <a:t>ayro</a:t>
            </a:r>
            <a:r>
              <a:rPr lang="en-US" dirty="0"/>
              <a:t> </a:t>
            </a:r>
            <a:r>
              <a:rPr lang="en-US" dirty="0" err="1"/>
              <a:t>tasavvur</a:t>
            </a:r>
            <a:r>
              <a:rPr lang="en-US" dirty="0"/>
              <a:t> </a:t>
            </a:r>
            <a:r>
              <a:rPr lang="en-US" dirty="0" err="1"/>
              <a:t>qilib</a:t>
            </a:r>
            <a:r>
              <a:rPr lang="en-US" dirty="0"/>
              <a:t> </a:t>
            </a:r>
            <a:r>
              <a:rPr lang="en-US" dirty="0" err="1"/>
              <a:t>boʻlmaydi</a:t>
            </a:r>
            <a:r>
              <a:rPr lang="en-US" dirty="0"/>
              <a:t>. </a:t>
            </a:r>
            <a:r>
              <a:rPr lang="en-US" dirty="0" err="1"/>
              <a:t>Har</a:t>
            </a:r>
            <a:r>
              <a:rPr lang="en-US" dirty="0"/>
              <a:t> </a:t>
            </a:r>
            <a:r>
              <a:rPr lang="en-US" dirty="0" err="1"/>
              <a:t>inson</a:t>
            </a:r>
            <a:r>
              <a:rPr lang="en-US" dirty="0"/>
              <a:t> </a:t>
            </a:r>
            <a:r>
              <a:rPr lang="en-US" dirty="0" err="1"/>
              <a:t>oʻz</a:t>
            </a:r>
            <a:r>
              <a:rPr lang="en-US" dirty="0"/>
              <a:t> </a:t>
            </a:r>
            <a:r>
              <a:rPr lang="en-US" dirty="0" err="1"/>
              <a:t>ona</a:t>
            </a:r>
            <a:r>
              <a:rPr lang="en-US" dirty="0"/>
              <a:t> </a:t>
            </a:r>
            <a:r>
              <a:rPr lang="en-US" dirty="0" err="1"/>
              <a:t>tilida</a:t>
            </a:r>
            <a:r>
              <a:rPr lang="en-US" dirty="0"/>
              <a:t> </a:t>
            </a:r>
            <a:r>
              <a:rPr lang="en-US" dirty="0" err="1"/>
              <a:t>soʻzlaydi</a:t>
            </a:r>
            <a:r>
              <a:rPr lang="en-US" dirty="0"/>
              <a:t>, </a:t>
            </a:r>
            <a:r>
              <a:rPr lang="en-US" dirty="0" err="1"/>
              <a:t>ona</a:t>
            </a:r>
            <a:r>
              <a:rPr lang="en-US" dirty="0"/>
              <a:t> </a:t>
            </a:r>
            <a:r>
              <a:rPr lang="en-US" dirty="0" err="1"/>
              <a:t>tilida</a:t>
            </a:r>
            <a:r>
              <a:rPr lang="en-US" dirty="0"/>
              <a:t> </a:t>
            </a:r>
            <a:r>
              <a:rPr lang="en-US" dirty="0" err="1"/>
              <a:t>tafakkur</a:t>
            </a:r>
            <a:r>
              <a:rPr lang="en-US" dirty="0"/>
              <a:t> </a:t>
            </a:r>
            <a:r>
              <a:rPr lang="en-US" dirty="0" err="1"/>
              <a:t>qiladi</a:t>
            </a:r>
            <a:r>
              <a:rPr lang="en-US" dirty="0"/>
              <a:t>, </a:t>
            </a:r>
            <a:r>
              <a:rPr lang="en-US" dirty="0" err="1"/>
              <a:t>ona</a:t>
            </a:r>
            <a:r>
              <a:rPr lang="en-US" dirty="0"/>
              <a:t> </a:t>
            </a:r>
            <a:r>
              <a:rPr lang="en-US" dirty="0" err="1"/>
              <a:t>tilida</a:t>
            </a:r>
            <a:r>
              <a:rPr lang="en-US" dirty="0"/>
              <a:t> his </a:t>
            </a:r>
            <a:r>
              <a:rPr lang="en-US" dirty="0" err="1"/>
              <a:t>qiladi</a:t>
            </a:r>
            <a:r>
              <a:rPr lang="en-US" dirty="0"/>
              <a:t>, </a:t>
            </a:r>
            <a:r>
              <a:rPr lang="en-US" dirty="0" err="1"/>
              <a:t>ona</a:t>
            </a:r>
            <a:r>
              <a:rPr lang="en-US" dirty="0"/>
              <a:t> </a:t>
            </a:r>
            <a:r>
              <a:rPr lang="en-US" dirty="0" err="1"/>
              <a:t>tilida</a:t>
            </a:r>
            <a:r>
              <a:rPr lang="en-US" dirty="0"/>
              <a:t> </a:t>
            </a:r>
            <a:r>
              <a:rPr lang="en-US" dirty="0" err="1"/>
              <a:t>tush</a:t>
            </a:r>
            <a:r>
              <a:rPr lang="en-US" dirty="0"/>
              <a:t> </a:t>
            </a:r>
            <a:r>
              <a:rPr lang="en-US" dirty="0" err="1"/>
              <a:t>koʻradi</a:t>
            </a:r>
            <a:r>
              <a:rPr lang="en-US" dirty="0"/>
              <a:t>... </a:t>
            </a:r>
            <a:r>
              <a:rPr lang="en-US" dirty="0" err="1"/>
              <a:t>Til</a:t>
            </a:r>
            <a:r>
              <a:rPr lang="en-US" dirty="0"/>
              <a:t> – </a:t>
            </a:r>
            <a:r>
              <a:rPr lang="en-US" dirty="0" err="1"/>
              <a:t>milliy</a:t>
            </a:r>
            <a:r>
              <a:rPr lang="en-US" dirty="0"/>
              <a:t> </a:t>
            </a:r>
            <a:r>
              <a:rPr lang="en-US" dirty="0" err="1"/>
              <a:t>gʻurur</a:t>
            </a:r>
            <a:r>
              <a:rPr lang="en-US" dirty="0"/>
              <a:t>, </a:t>
            </a:r>
            <a:r>
              <a:rPr lang="en-US" dirty="0" err="1"/>
              <a:t>milliy</a:t>
            </a:r>
            <a:r>
              <a:rPr lang="en-US" dirty="0"/>
              <a:t> </a:t>
            </a:r>
            <a:r>
              <a:rPr lang="en-US" dirty="0" err="1"/>
              <a:t>iftixordir</a:t>
            </a:r>
            <a:r>
              <a:rPr lang="en-US" dirty="0"/>
              <a:t>. </a:t>
            </a:r>
            <a:r>
              <a:rPr lang="en-US" dirty="0" err="1"/>
              <a:t>Til</a:t>
            </a:r>
            <a:r>
              <a:rPr lang="en-US" dirty="0"/>
              <a:t> </a:t>
            </a:r>
            <a:r>
              <a:rPr lang="en-US" dirty="0" err="1"/>
              <a:t>muloqot</a:t>
            </a:r>
            <a:r>
              <a:rPr lang="en-US" dirty="0"/>
              <a:t> </a:t>
            </a:r>
            <a:r>
              <a:rPr lang="en-US" dirty="0" err="1"/>
              <a:t>vositasigina</a:t>
            </a:r>
            <a:r>
              <a:rPr lang="en-US" dirty="0"/>
              <a:t> </a:t>
            </a:r>
            <a:r>
              <a:rPr lang="en-US" dirty="0" err="1"/>
              <a:t>boʻlib</a:t>
            </a:r>
            <a:r>
              <a:rPr lang="en-US" dirty="0"/>
              <a:t> </a:t>
            </a:r>
            <a:r>
              <a:rPr lang="en-US" dirty="0" err="1"/>
              <a:t>qolmay</a:t>
            </a:r>
            <a:r>
              <a:rPr lang="en-US" dirty="0"/>
              <a:t>, u </a:t>
            </a:r>
            <a:r>
              <a:rPr lang="en-US" dirty="0" err="1"/>
              <a:t>insonning</a:t>
            </a:r>
            <a:r>
              <a:rPr lang="en-US" dirty="0"/>
              <a:t> </a:t>
            </a:r>
            <a:r>
              <a:rPr lang="en-US" dirty="0" err="1"/>
              <a:t>ichki</a:t>
            </a:r>
            <a:r>
              <a:rPr lang="en-US" dirty="0"/>
              <a:t> </a:t>
            </a:r>
            <a:r>
              <a:rPr lang="en-US" dirty="0" err="1"/>
              <a:t>olamini</a:t>
            </a:r>
            <a:r>
              <a:rPr lang="en-US" dirty="0"/>
              <a:t> </a:t>
            </a:r>
            <a:r>
              <a:rPr lang="en-US" dirty="0" err="1"/>
              <a:t>ifodalaydi</a:t>
            </a:r>
            <a:r>
              <a:rPr lang="en-US" dirty="0"/>
              <a:t>, </a:t>
            </a:r>
            <a:r>
              <a:rPr lang="en-US" dirty="0" err="1"/>
              <a:t>dunyoni</a:t>
            </a:r>
            <a:r>
              <a:rPr lang="en-US" dirty="0"/>
              <a:t> </a:t>
            </a:r>
            <a:r>
              <a:rPr lang="en-US" dirty="0" err="1"/>
              <a:t>teran</a:t>
            </a:r>
            <a:r>
              <a:rPr lang="en-US" dirty="0"/>
              <a:t> </a:t>
            </a:r>
            <a:r>
              <a:rPr lang="en-US" dirty="0" err="1"/>
              <a:t>idrok</a:t>
            </a:r>
            <a:r>
              <a:rPr lang="en-US" dirty="0"/>
              <a:t> </a:t>
            </a:r>
            <a:r>
              <a:rPr lang="en-US" dirty="0" err="1"/>
              <a:t>qilishiga</a:t>
            </a:r>
            <a:r>
              <a:rPr lang="en-US" dirty="0"/>
              <a:t> </a:t>
            </a:r>
            <a:r>
              <a:rPr lang="en-US" dirty="0" err="1"/>
              <a:t>koʻmaklashadi</a:t>
            </a:r>
            <a:r>
              <a:rPr lang="en-US" dirty="0"/>
              <a:t>, </a:t>
            </a:r>
            <a:r>
              <a:rPr lang="en-US" dirty="0" err="1"/>
              <a:t>dunyoqarashi</a:t>
            </a:r>
            <a:r>
              <a:rPr lang="en-US" dirty="0"/>
              <a:t> </a:t>
            </a:r>
            <a:r>
              <a:rPr lang="en-US" dirty="0" err="1"/>
              <a:t>va</a:t>
            </a:r>
            <a:r>
              <a:rPr lang="en-US" dirty="0"/>
              <a:t> </a:t>
            </a:r>
            <a:r>
              <a:rPr lang="en-US" dirty="0" err="1"/>
              <a:t>kamolotini</a:t>
            </a:r>
            <a:r>
              <a:rPr lang="en-US" dirty="0"/>
              <a:t> </a:t>
            </a:r>
            <a:r>
              <a:rPr lang="en-US" dirty="0" err="1"/>
              <a:t>belgilab</a:t>
            </a:r>
            <a:r>
              <a:rPr lang="en-US" dirty="0"/>
              <a:t> </a:t>
            </a:r>
            <a:r>
              <a:rPr lang="en-US" dirty="0" err="1"/>
              <a:t>beradi</a:t>
            </a:r>
            <a:r>
              <a:rPr lang="en-US" dirty="0"/>
              <a:t>. </a:t>
            </a:r>
            <a:r>
              <a:rPr lang="en-US" dirty="0" err="1"/>
              <a:t>Shuning</a:t>
            </a:r>
            <a:r>
              <a:rPr lang="en-US" dirty="0"/>
              <a:t> </a:t>
            </a:r>
            <a:r>
              <a:rPr lang="en-US" dirty="0" err="1"/>
              <a:t>uchun</a:t>
            </a:r>
            <a:r>
              <a:rPr lang="en-US" dirty="0"/>
              <a:t> ham </a:t>
            </a:r>
            <a:r>
              <a:rPr lang="en-US" dirty="0" err="1"/>
              <a:t>yer</a:t>
            </a:r>
            <a:r>
              <a:rPr lang="en-US" dirty="0"/>
              <a:t> </a:t>
            </a:r>
            <a:r>
              <a:rPr lang="en-US" dirty="0" err="1"/>
              <a:t>yuzida</a:t>
            </a:r>
            <a:r>
              <a:rPr lang="en-US" dirty="0"/>
              <a:t> </a:t>
            </a:r>
            <a:r>
              <a:rPr lang="en-US" dirty="0" err="1"/>
              <a:t>rivojlanaman</a:t>
            </a:r>
            <a:r>
              <a:rPr lang="en-US" dirty="0"/>
              <a:t> </a:t>
            </a:r>
            <a:r>
              <a:rPr lang="en-US" dirty="0" err="1"/>
              <a:t>degan</a:t>
            </a:r>
            <a:r>
              <a:rPr lang="en-US" dirty="0"/>
              <a:t> </a:t>
            </a:r>
            <a:r>
              <a:rPr lang="en-US" dirty="0" err="1"/>
              <a:t>davlat</a:t>
            </a:r>
            <a:r>
              <a:rPr lang="en-US" dirty="0"/>
              <a:t> </a:t>
            </a:r>
            <a:r>
              <a:rPr lang="en-US" dirty="0" err="1"/>
              <a:t>borki</a:t>
            </a:r>
            <a:r>
              <a:rPr lang="en-US" dirty="0"/>
              <a:t>, </a:t>
            </a:r>
            <a:r>
              <a:rPr lang="en-US" dirty="0" err="1"/>
              <a:t>oʻz</a:t>
            </a:r>
            <a:r>
              <a:rPr lang="en-US" dirty="0"/>
              <a:t> </a:t>
            </a:r>
            <a:r>
              <a:rPr lang="en-US" dirty="0" err="1"/>
              <a:t>tilining</a:t>
            </a:r>
            <a:r>
              <a:rPr lang="en-US" dirty="0"/>
              <a:t> </a:t>
            </a:r>
            <a:r>
              <a:rPr lang="en-US" dirty="0" err="1" smtClean="0"/>
              <a:t>mavqeyini</a:t>
            </a:r>
            <a:r>
              <a:rPr lang="en-US" dirty="0" smtClean="0"/>
              <a:t> </a:t>
            </a:r>
            <a:r>
              <a:rPr lang="en-US" dirty="0" err="1"/>
              <a:t>koʻtarishga</a:t>
            </a:r>
            <a:r>
              <a:rPr lang="en-US" dirty="0"/>
              <a:t> </a:t>
            </a:r>
            <a:r>
              <a:rPr lang="en-US" dirty="0" err="1"/>
              <a:t>harakat</a:t>
            </a:r>
            <a:r>
              <a:rPr lang="en-US" dirty="0"/>
              <a:t> </a:t>
            </a:r>
            <a:r>
              <a:rPr lang="en-US" dirty="0" err="1"/>
              <a:t>qiladi</a:t>
            </a:r>
            <a:r>
              <a:rPr lang="en-US" dirty="0" smtClean="0"/>
              <a:t>.</a:t>
            </a:r>
            <a:r>
              <a:rPr lang="en-US" dirty="0"/>
              <a:t> </a:t>
            </a:r>
            <a:endParaRPr lang="en-US" dirty="0"/>
          </a:p>
        </p:txBody>
      </p:sp>
      <p:pic>
        <p:nvPicPr>
          <p:cNvPr id="1028" name="Picture 4" descr="Til – millat tafakkurining bebaho xazinasi // Новости — Шуртанский  газохимический комплекс - официальный сай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420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030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8243918" cy="1162050"/>
          </a:xfrm>
        </p:spPr>
        <p:txBody>
          <a:bodyPr/>
          <a:lstStyle/>
          <a:p>
            <a:r>
              <a:rPr lang="en-US" sz="5400" dirty="0" err="1" smtClean="0">
                <a:latin typeface="Times New Roman" pitchFamily="18" charset="0"/>
                <a:cs typeface="Times New Roman" pitchFamily="18" charset="0"/>
              </a:rPr>
              <a:t>Eski</a:t>
            </a:r>
            <a:r>
              <a:rPr lang="en-US" sz="5400" dirty="0" smtClean="0">
                <a:latin typeface="Times New Roman" pitchFamily="18" charset="0"/>
                <a:cs typeface="Times New Roman" pitchFamily="18" charset="0"/>
              </a:rPr>
              <a:t> </a:t>
            </a:r>
            <a:r>
              <a:rPr lang="en-US" sz="5400" dirty="0" err="1" smtClean="0">
                <a:latin typeface="Times New Roman" pitchFamily="18" charset="0"/>
                <a:cs typeface="Times New Roman" pitchFamily="18" charset="0"/>
              </a:rPr>
              <a:t>o‘zbek</a:t>
            </a:r>
            <a:r>
              <a:rPr lang="en-US" sz="5400" dirty="0" smtClean="0">
                <a:latin typeface="Times New Roman" pitchFamily="18" charset="0"/>
                <a:cs typeface="Times New Roman" pitchFamily="18" charset="0"/>
              </a:rPr>
              <a:t> </a:t>
            </a:r>
            <a:r>
              <a:rPr lang="en-US" sz="5400" dirty="0" err="1" smtClean="0">
                <a:latin typeface="Times New Roman" pitchFamily="18" charset="0"/>
                <a:cs typeface="Times New Roman" pitchFamily="18" charset="0"/>
              </a:rPr>
              <a:t>tili</a:t>
            </a:r>
            <a:r>
              <a:rPr lang="en-US" sz="5400" dirty="0" smtClean="0">
                <a:latin typeface="Times New Roman" pitchFamily="18" charset="0"/>
                <a:cs typeface="Times New Roman" pitchFamily="18" charset="0"/>
              </a:rPr>
              <a:t> </a:t>
            </a:r>
            <a:r>
              <a:rPr lang="en-US" sz="5400" dirty="0" err="1" smtClean="0">
                <a:latin typeface="Times New Roman" pitchFamily="18" charset="0"/>
                <a:cs typeface="Times New Roman" pitchFamily="18" charset="0"/>
              </a:rPr>
              <a:t>manbalari</a:t>
            </a:r>
            <a:endParaRPr lang="ru-RU" sz="5400" dirty="0">
              <a:latin typeface="Times New Roman" pitchFamily="18" charset="0"/>
              <a:cs typeface="Times New Roman" pitchFamily="18" charset="0"/>
            </a:endParaRPr>
          </a:p>
        </p:txBody>
      </p:sp>
      <p:sp>
        <p:nvSpPr>
          <p:cNvPr id="3" name="Текст 2"/>
          <p:cNvSpPr>
            <a:spLocks noGrp="1"/>
          </p:cNvSpPr>
          <p:nvPr>
            <p:ph type="body" idx="2"/>
          </p:nvPr>
        </p:nvSpPr>
        <p:spPr>
          <a:xfrm>
            <a:off x="685800" y="1676400"/>
            <a:ext cx="3743324" cy="4572000"/>
          </a:xfrm>
        </p:spPr>
        <p:txBody>
          <a:bodyPr/>
          <a:lstStyle/>
          <a:p>
            <a:r>
              <a:rPr lang="en-GB" sz="3600" b="1" dirty="0" smtClean="0">
                <a:latin typeface="Lucida Calligraphy" pitchFamily="66" charset="0"/>
              </a:rPr>
              <a:t>Turk </a:t>
            </a:r>
            <a:r>
              <a:rPr lang="en-GB" sz="3600" b="1" dirty="0" err="1" smtClean="0">
                <a:latin typeface="Lucida Calligraphy" pitchFamily="66" charset="0"/>
              </a:rPr>
              <a:t>nazmida</a:t>
            </a:r>
            <a:r>
              <a:rPr lang="en-GB" sz="3600" b="1" dirty="0" smtClean="0">
                <a:latin typeface="Lucida Calligraphy" pitchFamily="66" charset="0"/>
              </a:rPr>
              <a:t> </a:t>
            </a:r>
            <a:r>
              <a:rPr lang="en-GB" sz="3600" b="1" dirty="0" err="1" smtClean="0">
                <a:latin typeface="Lucida Calligraphy" pitchFamily="66" charset="0"/>
              </a:rPr>
              <a:t>chu</a:t>
            </a:r>
            <a:r>
              <a:rPr lang="en-GB" sz="3600" b="1" dirty="0" smtClean="0">
                <a:latin typeface="Lucida Calligraphy" pitchFamily="66" charset="0"/>
              </a:rPr>
              <a:t> men </a:t>
            </a:r>
            <a:r>
              <a:rPr lang="en-GB" sz="3600" b="1" dirty="0" err="1" smtClean="0">
                <a:latin typeface="Lucida Calligraphy" pitchFamily="66" charset="0"/>
              </a:rPr>
              <a:t>tortib</a:t>
            </a:r>
            <a:r>
              <a:rPr lang="en-GB" sz="3600" b="1" dirty="0" smtClean="0">
                <a:latin typeface="Lucida Calligraphy" pitchFamily="66" charset="0"/>
              </a:rPr>
              <a:t> </a:t>
            </a:r>
            <a:r>
              <a:rPr lang="en-GB" sz="3600" b="1" dirty="0" err="1" smtClean="0">
                <a:latin typeface="Lucida Calligraphy" pitchFamily="66" charset="0"/>
              </a:rPr>
              <a:t>alam</a:t>
            </a:r>
            <a:r>
              <a:rPr lang="en-GB" sz="3600" b="1" dirty="0" smtClean="0">
                <a:latin typeface="Lucida Calligraphy" pitchFamily="66" charset="0"/>
              </a:rPr>
              <a:t>, </a:t>
            </a:r>
          </a:p>
          <a:p>
            <a:r>
              <a:rPr lang="en-GB" sz="3600" b="1" dirty="0" err="1" smtClean="0">
                <a:latin typeface="Lucida Calligraphy" pitchFamily="66" charset="0"/>
              </a:rPr>
              <a:t>Ayladim</a:t>
            </a:r>
            <a:r>
              <a:rPr lang="en-GB" sz="3600" b="1" dirty="0" smtClean="0">
                <a:latin typeface="Lucida Calligraphy" pitchFamily="66" charset="0"/>
              </a:rPr>
              <a:t> </a:t>
            </a:r>
            <a:r>
              <a:rPr lang="en-GB" sz="3600" b="1" dirty="0" err="1" smtClean="0">
                <a:latin typeface="Lucida Calligraphy" pitchFamily="66" charset="0"/>
              </a:rPr>
              <a:t>ul</a:t>
            </a:r>
            <a:r>
              <a:rPr lang="en-GB" sz="3600" b="1" dirty="0" smtClean="0">
                <a:latin typeface="Lucida Calligraphy" pitchFamily="66" charset="0"/>
              </a:rPr>
              <a:t> </a:t>
            </a:r>
            <a:r>
              <a:rPr lang="en-GB" sz="3600" b="1" dirty="0" err="1" smtClean="0">
                <a:latin typeface="Lucida Calligraphy" pitchFamily="66" charset="0"/>
              </a:rPr>
              <a:t>mamlakatni</a:t>
            </a:r>
            <a:r>
              <a:rPr lang="en-GB" sz="3600" b="1" dirty="0" smtClean="0">
                <a:latin typeface="Lucida Calligraphy" pitchFamily="66" charset="0"/>
              </a:rPr>
              <a:t> </a:t>
            </a:r>
            <a:r>
              <a:rPr lang="en-GB" sz="3600" b="1" dirty="0" err="1" smtClean="0">
                <a:latin typeface="Lucida Calligraphy" pitchFamily="66" charset="0"/>
              </a:rPr>
              <a:t>yakqalam</a:t>
            </a:r>
            <a:endParaRPr lang="ru-RU" sz="3600" b="1" dirty="0" smtClean="0">
              <a:latin typeface="Lucida Calligraphy" pitchFamily="66" charset="0"/>
            </a:endParaRPr>
          </a:p>
          <a:p>
            <a:endParaRPr lang="ru-RU" dirty="0"/>
          </a:p>
        </p:txBody>
      </p:sp>
      <p:pic>
        <p:nvPicPr>
          <p:cNvPr id="5" name="Picture 6" descr="alishernavoiy"/>
          <p:cNvPicPr>
            <a:picLocks noGrp="1" noChangeAspect="1" noChangeArrowheads="1"/>
          </p:cNvPicPr>
          <p:nvPr>
            <p:ph sz="half" idx="1"/>
          </p:nvPr>
        </p:nvPicPr>
        <p:blipFill>
          <a:blip r:embed="rId2" cstate="print"/>
          <a:srcRect/>
          <a:stretch>
            <a:fillRect/>
          </a:stretch>
        </p:blipFill>
        <p:spPr bwMode="auto">
          <a:xfrm>
            <a:off x="4429124" y="1857364"/>
            <a:ext cx="4143403" cy="435771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7600976" cy="1162050"/>
          </a:xfrm>
        </p:spPr>
        <p:txBody>
          <a:bodyPr/>
          <a:lstStyle/>
          <a:p>
            <a:r>
              <a:rPr lang="en-US" sz="4800" dirty="0" err="1" smtClean="0"/>
              <a:t>Zahiriddin</a:t>
            </a:r>
            <a:r>
              <a:rPr lang="en-US" sz="4800" dirty="0" smtClean="0"/>
              <a:t> Muhammad </a:t>
            </a:r>
            <a:r>
              <a:rPr lang="en-US" sz="4800" dirty="0" err="1" smtClean="0"/>
              <a:t>Bobur</a:t>
            </a:r>
            <a:r>
              <a:rPr lang="en-US" sz="4800" dirty="0" smtClean="0"/>
              <a:t> “</a:t>
            </a:r>
            <a:r>
              <a:rPr lang="en-US" sz="4800" dirty="0" err="1" smtClean="0"/>
              <a:t>Boburnoma</a:t>
            </a:r>
            <a:r>
              <a:rPr lang="en-US" sz="4800" dirty="0" smtClean="0"/>
              <a:t>” </a:t>
            </a:r>
            <a:r>
              <a:rPr lang="en-US" sz="4800" dirty="0" err="1" smtClean="0"/>
              <a:t>asari</a:t>
            </a:r>
            <a:endParaRPr lang="ru-RU" sz="4800" dirty="0"/>
          </a:p>
        </p:txBody>
      </p:sp>
      <p:pic>
        <p:nvPicPr>
          <p:cNvPr id="5" name="Picture 2" descr="bobur"/>
          <p:cNvPicPr>
            <a:picLocks noGrp="1" noChangeAspect="1" noChangeArrowheads="1"/>
          </p:cNvPicPr>
          <p:nvPr>
            <p:ph sz="half" idx="1"/>
          </p:nvPr>
        </p:nvPicPr>
        <p:blipFill>
          <a:blip r:embed="rId2"/>
          <a:srcRect/>
          <a:stretch>
            <a:fillRect/>
          </a:stretch>
        </p:blipFill>
        <p:spPr bwMode="auto">
          <a:xfrm>
            <a:off x="4499992" y="1904439"/>
            <a:ext cx="3472773" cy="4382049"/>
          </a:xfrm>
          <a:prstGeom prst="rect">
            <a:avLst/>
          </a:prstGeom>
          <a:noFill/>
          <a:ln w="9525">
            <a:noFill/>
            <a:miter lim="800000"/>
            <a:headEnd/>
            <a:tailEnd/>
          </a:ln>
        </p:spPr>
      </p:pic>
      <p:pic>
        <p:nvPicPr>
          <p:cNvPr id="6" name="Picture 1"/>
          <p:cNvPicPr>
            <a:picLocks noChangeAspect="1" noChangeArrowheads="1"/>
          </p:cNvPicPr>
          <p:nvPr/>
        </p:nvPicPr>
        <p:blipFill>
          <a:blip r:embed="rId3"/>
          <a:srcRect/>
          <a:stretch>
            <a:fillRect/>
          </a:stretch>
        </p:blipFill>
        <p:spPr bwMode="auto">
          <a:xfrm>
            <a:off x="785786" y="1928802"/>
            <a:ext cx="3143250" cy="4357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8001000" cy="754408"/>
          </a:xfrm>
        </p:spPr>
        <p:style>
          <a:lnRef idx="1">
            <a:schemeClr val="dk1"/>
          </a:lnRef>
          <a:fillRef idx="2">
            <a:schemeClr val="dk1"/>
          </a:fillRef>
          <a:effectRef idx="1">
            <a:schemeClr val="dk1"/>
          </a:effectRef>
          <a:fontRef idx="minor">
            <a:schemeClr val="dk1"/>
          </a:fontRef>
        </p:style>
        <p:txBody>
          <a:bodyPr/>
          <a:lstStyle/>
          <a:p>
            <a:pPr algn="ctr"/>
            <a:r>
              <a:rPr lang="en-US" sz="4800" dirty="0" err="1" smtClean="0">
                <a:latin typeface="Times New Roman" panose="02020603050405020304" pitchFamily="18" charset="0"/>
                <a:cs typeface="Times New Roman" panose="02020603050405020304" pitchFamily="18" charset="0"/>
              </a:rPr>
              <a:t>Zahriddin</a:t>
            </a:r>
            <a:r>
              <a:rPr lang="en-US" sz="4800" dirty="0" smtClean="0">
                <a:latin typeface="Times New Roman" panose="02020603050405020304" pitchFamily="18" charset="0"/>
                <a:cs typeface="Times New Roman" panose="02020603050405020304" pitchFamily="18" charset="0"/>
              </a:rPr>
              <a:t> Muhammad </a:t>
            </a:r>
            <a:r>
              <a:rPr lang="en-US" sz="4800" dirty="0" err="1" smtClean="0">
                <a:latin typeface="Times New Roman" panose="02020603050405020304" pitchFamily="18" charset="0"/>
                <a:cs typeface="Times New Roman" panose="02020603050405020304" pitchFamily="18" charset="0"/>
              </a:rPr>
              <a:t>Bobur</a:t>
            </a:r>
            <a:endParaRPr lang="en-US" sz="4800" dirty="0">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2"/>
          </p:nvPr>
        </p:nvSpPr>
        <p:spPr>
          <a:xfrm>
            <a:off x="685800" y="1676400"/>
            <a:ext cx="3238128" cy="4572000"/>
          </a:xfrm>
        </p:spPr>
        <p:style>
          <a:lnRef idx="1">
            <a:schemeClr val="dk1"/>
          </a:lnRef>
          <a:fillRef idx="2">
            <a:schemeClr val="dk1"/>
          </a:fillRef>
          <a:effectRef idx="1">
            <a:schemeClr val="dk1"/>
          </a:effectRef>
          <a:fontRef idx="minor">
            <a:schemeClr val="dk1"/>
          </a:fontRef>
        </p:style>
        <p:txBody>
          <a:bodyPr/>
          <a:lstStyle/>
          <a:p>
            <a:endParaRPr lang="en-US" sz="2800" dirty="0" smtClean="0">
              <a:latin typeface="Times New Roman" panose="02020603050405020304" pitchFamily="18" charset="0"/>
              <a:ea typeface="Times New Roman" panose="02020603050405020304" pitchFamily="18" charset="0"/>
              <a:cs typeface="Times New Roman" panose="02020603050405020304" pitchFamily="18" charset="0"/>
            </a:endParaRPr>
          </a:p>
          <a:p>
            <a:r>
              <a:rPr lang="uz-Cyrl-UZ" sz="28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uz-Cyrl-UZ" sz="2800" dirty="0">
                <a:latin typeface="Times New Roman" panose="02020603050405020304" pitchFamily="18" charset="0"/>
                <a:ea typeface="Times New Roman" panose="02020603050405020304" pitchFamily="18" charset="0"/>
                <a:cs typeface="Times New Roman" panose="02020603050405020304" pitchFamily="18" charset="0"/>
              </a:rPr>
              <a:t>Mundin nari betakalluf va ravshan va pok alfoz bila biti, ham senga tashvish ozroq bo‘lur, ham o‘qig‘uvchig‘a”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r>
              <a:rPr lang="uz-Cyrl-UZ"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uz-Cyrl-UZ" sz="2800" dirty="0">
                <a:latin typeface="Times New Roman" panose="02020603050405020304" pitchFamily="18" charset="0"/>
                <a:ea typeface="Times New Roman" panose="02020603050405020304" pitchFamily="18" charset="0"/>
                <a:cs typeface="Times New Roman" panose="02020603050405020304" pitchFamily="18" charset="0"/>
              </a:rPr>
              <a:t>“Boburnoma” </a:t>
            </a:r>
            <a:endParaRPr lang="ru-RU" sz="2800" dirty="0">
              <a:latin typeface="Times New Roman" panose="02020603050405020304" pitchFamily="18" charset="0"/>
              <a:cs typeface="Times New Roman" panose="02020603050405020304" pitchFamily="18" charset="0"/>
            </a:endParaRPr>
          </a:p>
          <a:p>
            <a:endParaRPr lang="en-US" dirty="0"/>
          </a:p>
        </p:txBody>
      </p:sp>
      <p:pic>
        <p:nvPicPr>
          <p:cNvPr id="1026" name="Picture 2" descr="Zahiriddin Muhammad Bobur (1483-1530)"/>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283968" y="1672952"/>
            <a:ext cx="3718818" cy="4643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741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28596" y="188640"/>
            <a:ext cx="8229600" cy="1036050"/>
          </a:xfrm>
        </p:spPr>
        <p:style>
          <a:lnRef idx="2">
            <a:schemeClr val="accent6"/>
          </a:lnRef>
          <a:fillRef idx="1">
            <a:schemeClr val="lt1"/>
          </a:fillRef>
          <a:effectRef idx="0">
            <a:schemeClr val="accent6"/>
          </a:effectRef>
          <a:fontRef idx="minor">
            <a:schemeClr val="dk1"/>
          </a:fontRef>
        </p:style>
        <p:txBody>
          <a:bodyPr>
            <a:noAutofit/>
          </a:bodyPr>
          <a:lstStyle/>
          <a:p>
            <a:pPr algn="ctr"/>
            <a:r>
              <a:rPr lang="en-US" sz="3200" b="1" dirty="0" err="1" smtClean="0">
                <a:latin typeface="Times New Roman" pitchFamily="18" charset="0"/>
                <a:cs typeface="Times New Roman" pitchFamily="18" charset="0"/>
              </a:rPr>
              <a:t>Yangi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o‘zbek</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adabiy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tili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davri</a:t>
            </a:r>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Abdulla </a:t>
            </a:r>
            <a:r>
              <a:rPr lang="en-US" sz="3200" b="1" dirty="0" err="1" smtClean="0">
                <a:latin typeface="Times New Roman" pitchFamily="18" charset="0"/>
                <a:cs typeface="Times New Roman" pitchFamily="18" charset="0"/>
              </a:rPr>
              <a:t>Avloniy</a:t>
            </a:r>
            <a:endParaRPr lang="ru-RU" sz="3200" b="1" dirty="0"/>
          </a:p>
        </p:txBody>
      </p:sp>
      <p:sp>
        <p:nvSpPr>
          <p:cNvPr id="3" name="Содержимое 2"/>
          <p:cNvSpPr>
            <a:spLocks noGrp="1"/>
          </p:cNvSpPr>
          <p:nvPr>
            <p:ph idx="1"/>
          </p:nvPr>
        </p:nvSpPr>
        <p:spPr>
          <a:xfrm>
            <a:off x="5143504" y="1428736"/>
            <a:ext cx="3614734" cy="4389120"/>
          </a:xfrm>
        </p:spPr>
        <p:txBody>
          <a:bodyPr>
            <a:noAutofit/>
          </a:bodyPr>
          <a:lstStyle/>
          <a:p>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Dunyoda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millatning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borligini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bildiradigan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oynai</a:t>
            </a:r>
            <a:endParaRPr lang="en-US" sz="3200" dirty="0" smtClean="0">
              <a:latin typeface="Times New Roman" pitchFamily="18" charset="0"/>
              <a:cs typeface="Times New Roman" pitchFamily="18" charset="0"/>
            </a:endParaRPr>
          </a:p>
          <a:p>
            <a:r>
              <a:rPr lang="en-US" sz="3200" dirty="0" err="1" smtClean="0">
                <a:latin typeface="Times New Roman" pitchFamily="18" charset="0"/>
                <a:cs typeface="Times New Roman" pitchFamily="18" charset="0"/>
              </a:rPr>
              <a:t>hayoti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uning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tili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adabiyotidadir</a:t>
            </a:r>
            <a:r>
              <a:rPr lang="en-US" sz="3200" dirty="0" smtClean="0">
                <a:latin typeface="Times New Roman" pitchFamily="18" charset="0"/>
                <a:cs typeface="Times New Roman" pitchFamily="18" charset="0"/>
              </a:rPr>
              <a:t>.</a:t>
            </a:r>
          </a:p>
          <a:p>
            <a:r>
              <a:rPr lang="en-US" sz="3200" dirty="0" err="1" smtClean="0">
                <a:latin typeface="Times New Roman" pitchFamily="18" charset="0"/>
                <a:cs typeface="Times New Roman" pitchFamily="18" charset="0"/>
              </a:rPr>
              <a:t>Milliy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tilni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yo‘qotmak</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millatning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ruhini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yo‘qotmakdur</a:t>
            </a:r>
            <a:r>
              <a:rPr lang="en-US" sz="3200" dirty="0" smtClean="0">
                <a:latin typeface="Times New Roman" pitchFamily="18" charset="0"/>
                <a:cs typeface="Times New Roman" pitchFamily="18" charset="0"/>
              </a:rPr>
              <a:t>”</a:t>
            </a:r>
          </a:p>
          <a:p>
            <a:endParaRPr lang="ru-RU" sz="3600" dirty="0">
              <a:latin typeface="Times New Roman" pitchFamily="18" charset="0"/>
              <a:cs typeface="Times New Roman" pitchFamily="18" charset="0"/>
            </a:endParaRPr>
          </a:p>
        </p:txBody>
      </p:sp>
      <p:pic>
        <p:nvPicPr>
          <p:cNvPr id="6146" name="Picture 2" descr="C:\Users\User\Desktop\Без названия (1).jpg"/>
          <p:cNvPicPr>
            <a:picLocks noChangeAspect="1" noChangeArrowheads="1"/>
          </p:cNvPicPr>
          <p:nvPr/>
        </p:nvPicPr>
        <p:blipFill>
          <a:blip r:embed="rId2"/>
          <a:srcRect/>
          <a:stretch>
            <a:fillRect/>
          </a:stretch>
        </p:blipFill>
        <p:spPr bwMode="auto">
          <a:xfrm>
            <a:off x="713343" y="1357298"/>
            <a:ext cx="3965842" cy="5096038"/>
          </a:xfrm>
          <a:prstGeom prst="rect">
            <a:avLst/>
          </a:prstGeom>
          <a:noFill/>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theslide.ru/img/thumbs/a2d9b542387bd6332cb46473e6ac02d1-800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5"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704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404664"/>
            <a:ext cx="8001000" cy="864096"/>
          </a:xfrm>
        </p:spPr>
        <p:style>
          <a:lnRef idx="2">
            <a:schemeClr val="accent6"/>
          </a:lnRef>
          <a:fillRef idx="1">
            <a:schemeClr val="lt1"/>
          </a:fillRef>
          <a:effectRef idx="0">
            <a:schemeClr val="accent6"/>
          </a:effectRef>
          <a:fontRef idx="minor">
            <a:schemeClr val="dk1"/>
          </a:fontRef>
        </p:style>
        <p:txBody>
          <a:bodyPr/>
          <a:lstStyle/>
          <a:p>
            <a:pPr algn="ctr"/>
            <a:r>
              <a:rPr lang="en-US" sz="4000" dirty="0" err="1" smtClean="0">
                <a:latin typeface="Times New Roman" panose="02020603050405020304" pitchFamily="18" charset="0"/>
                <a:cs typeface="Times New Roman" panose="02020603050405020304" pitchFamily="18" charset="0"/>
              </a:rPr>
              <a:t>Zokirjon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Xolmuhammad</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o‘g‘li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Furqat</a:t>
            </a:r>
            <a:endParaRPr lang="en-US" sz="4000" dirty="0">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2"/>
          </p:nvPr>
        </p:nvSpPr>
        <p:spPr>
          <a:xfrm>
            <a:off x="323528" y="1676400"/>
            <a:ext cx="3744416" cy="4572000"/>
          </a:xfrm>
        </p:spPr>
        <p:style>
          <a:lnRef idx="1">
            <a:schemeClr val="accent6"/>
          </a:lnRef>
          <a:fillRef idx="2">
            <a:schemeClr val="accent6"/>
          </a:fillRef>
          <a:effectRef idx="1">
            <a:schemeClr val="accent6"/>
          </a:effectRef>
          <a:fontRef idx="minor">
            <a:schemeClr val="dk1"/>
          </a:fontRef>
        </p:style>
        <p:txBody>
          <a:bodyPr>
            <a:normAutofit fontScale="92500"/>
          </a:bodyPr>
          <a:lstStyle/>
          <a:p>
            <a:endParaRPr lang="en-US" sz="28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lvl="0"/>
            <a:r>
              <a:rPr lang="en-US" sz="2800" dirty="0" smtClean="0"/>
              <a:t>   K</a:t>
            </a:r>
            <a:r>
              <a:rPr lang="uz-Cyrl-UZ" sz="2800" dirty="0"/>
              <a:t>imikim mard erur </a:t>
            </a:r>
            <a:r>
              <a:rPr lang="en-US" sz="2800" dirty="0" smtClean="0"/>
              <a:t>    </a:t>
            </a:r>
            <a:r>
              <a:rPr lang="en-US" sz="2800" dirty="0" smtClean="0"/>
              <a:t>    </a:t>
            </a:r>
            <a:r>
              <a:rPr lang="uz-Cyrl-UZ" sz="2800" dirty="0" smtClean="0"/>
              <a:t>insof </a:t>
            </a:r>
            <a:r>
              <a:rPr lang="uz-Cyrl-UZ" sz="2800" dirty="0"/>
              <a:t>lozim,</a:t>
            </a:r>
            <a:endParaRPr lang="en-US" sz="2800" dirty="0"/>
          </a:p>
          <a:p>
            <a:pPr lvl="0"/>
            <a:r>
              <a:rPr lang="en-US" sz="2800" dirty="0" smtClean="0"/>
              <a:t>  B</a:t>
            </a:r>
            <a:r>
              <a:rPr lang="uz-Cyrl-UZ" sz="2800" dirty="0"/>
              <a:t>ilurgʻa soʻz durin sarrof lozim.</a:t>
            </a:r>
            <a:endParaRPr lang="en-US" sz="2800" dirty="0"/>
          </a:p>
          <a:p>
            <a:r>
              <a:rPr lang="en-US" sz="2800" dirty="0" smtClean="0"/>
              <a:t>   </a:t>
            </a:r>
            <a:r>
              <a:rPr lang="uz-Cyrl-UZ" sz="2800" dirty="0" smtClean="0"/>
              <a:t>Qosir </a:t>
            </a:r>
            <a:r>
              <a:rPr lang="uz-Cyrl-UZ" sz="2800" dirty="0"/>
              <a:t>aqling birla sun’i kibriyodin urma dam,</a:t>
            </a:r>
            <a:endParaRPr lang="en-US" sz="2800" dirty="0"/>
          </a:p>
          <a:p>
            <a:r>
              <a:rPr lang="en-US" sz="2800" dirty="0" smtClean="0"/>
              <a:t>   </a:t>
            </a:r>
            <a:r>
              <a:rPr lang="uz-Cyrl-UZ" sz="2800" dirty="0" smtClean="0"/>
              <a:t>Bilmagʻon </a:t>
            </a:r>
            <a:r>
              <a:rPr lang="uz-Cyrl-UZ" sz="2800" dirty="0"/>
              <a:t>odamga bu nozik suxan lozim emas.</a:t>
            </a:r>
            <a:endParaRPr lang="en-US" sz="2800" dirty="0"/>
          </a:p>
          <a:p>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p>
        </p:txBody>
      </p:sp>
      <p:pic>
        <p:nvPicPr>
          <p:cNvPr id="3074" name="Picture 2" descr="Фуркат"/>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788024" y="1676400"/>
            <a:ext cx="3772277"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329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305800" cy="6336704"/>
          </a:xfrm>
        </p:spPr>
        <p:txBody>
          <a:bodyPr>
            <a:noAutofit/>
          </a:bodyPr>
          <a:lstStyle/>
          <a:p>
            <a:r>
              <a:rPr lang="uz-Cyrl-UZ" sz="3000" dirty="0">
                <a:latin typeface="Times New Roman" panose="02020603050405020304" pitchFamily="18" charset="0"/>
                <a:cs typeface="Times New Roman" panose="02020603050405020304" pitchFamily="18" charset="0"/>
              </a:rPr>
              <a:t>Furqat asarlarida “soʻz” kalimasi oʻrnida ba’zan uning </a:t>
            </a:r>
            <a:r>
              <a:rPr lang="uz-Cyrl-UZ" sz="3000" i="1" dirty="0">
                <a:latin typeface="Times New Roman" panose="02020603050405020304" pitchFamily="18" charset="0"/>
                <a:cs typeface="Times New Roman" panose="02020603050405020304" pitchFamily="18" charset="0"/>
              </a:rPr>
              <a:t>suxan, kalom, nukta</a:t>
            </a:r>
            <a:r>
              <a:rPr lang="uz-Cyrl-UZ" sz="3000" dirty="0">
                <a:latin typeface="Times New Roman" panose="02020603050405020304" pitchFamily="18" charset="0"/>
                <a:cs typeface="Times New Roman" panose="02020603050405020304" pitchFamily="18" charset="0"/>
              </a:rPr>
              <a:t> singari sinonimlari ham faol ishlatiladi. Jumladan, ushbu baytdagi “suxan” soʻzi “nozik” sifati bilan birga qoʻllangan. “sun’” – lugʻatda </a:t>
            </a:r>
            <a:r>
              <a:rPr lang="uz-Cyrl-UZ" sz="3000" i="1" dirty="0">
                <a:latin typeface="Times New Roman" panose="02020603050405020304" pitchFamily="18" charset="0"/>
                <a:cs typeface="Times New Roman" panose="02020603050405020304" pitchFamily="18" charset="0"/>
              </a:rPr>
              <a:t>yaratish, san’at</a:t>
            </a:r>
            <a:r>
              <a:rPr lang="uz-Cyrl-UZ" sz="3000" dirty="0">
                <a:latin typeface="Times New Roman" panose="02020603050405020304" pitchFamily="18" charset="0"/>
                <a:cs typeface="Times New Roman" panose="02020603050405020304" pitchFamily="18" charset="0"/>
              </a:rPr>
              <a:t> demakdir. Kibriyo – alloh taoloning sifati boʻlib, </a:t>
            </a:r>
            <a:r>
              <a:rPr lang="uz-Cyrl-UZ" sz="3000" i="1" dirty="0">
                <a:latin typeface="Times New Roman" panose="02020603050405020304" pitchFamily="18" charset="0"/>
                <a:cs typeface="Times New Roman" panose="02020603050405020304" pitchFamily="18" charset="0"/>
              </a:rPr>
              <a:t>ulugʻ, buyuk</a:t>
            </a:r>
            <a:r>
              <a:rPr lang="uz-Cyrl-UZ" sz="3000" dirty="0">
                <a:latin typeface="Times New Roman" panose="02020603050405020304" pitchFamily="18" charset="0"/>
                <a:cs typeface="Times New Roman" panose="02020603050405020304" pitchFamily="18" charset="0"/>
              </a:rPr>
              <a:t> ma’nolarini anglatadi. Shunga koʻra, ushbu baytda furqat qusurli aql bilan buyuk tangri taoloning yaratuvchilik qudrati haqida soʻzlashdan tiyilish zarurligini, benihoya nazokat (ehtiyotkorlik) bilan munosabatda boʻlishni taqozo etadigan bu nozik </a:t>
            </a:r>
            <a:r>
              <a:rPr lang="uz-Cyrl-UZ" sz="3000" i="1" dirty="0">
                <a:latin typeface="Times New Roman" panose="02020603050405020304" pitchFamily="18" charset="0"/>
                <a:cs typeface="Times New Roman" panose="02020603050405020304" pitchFamily="18" charset="0"/>
              </a:rPr>
              <a:t>suxan</a:t>
            </a:r>
            <a:r>
              <a:rPr lang="uz-Cyrl-UZ" sz="3000" dirty="0">
                <a:latin typeface="Times New Roman" panose="02020603050405020304" pitchFamily="18" charset="0"/>
                <a:cs typeface="Times New Roman" panose="02020603050405020304" pitchFamily="18" charset="0"/>
              </a:rPr>
              <a:t> bilmagan odamga lozim emasligini alohida ta’kidlaydi.  </a:t>
            </a:r>
            <a:r>
              <a:rPr lang="en-US" sz="3000" dirty="0">
                <a:latin typeface="Times New Roman" panose="02020603050405020304" pitchFamily="18" charset="0"/>
                <a:cs typeface="Times New Roman" panose="02020603050405020304" pitchFamily="18" charset="0"/>
              </a:rPr>
              <a:t/>
            </a:r>
            <a:br>
              <a:rPr lang="en-US" sz="3000" dirty="0">
                <a:latin typeface="Times New Roman" panose="02020603050405020304" pitchFamily="18" charset="0"/>
                <a:cs typeface="Times New Roman" panose="02020603050405020304" pitchFamily="18" charset="0"/>
              </a:rPr>
            </a:b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0334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Объект 9"/>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99118" y="762480"/>
            <a:ext cx="3189324" cy="4899652"/>
          </a:xfrm>
        </p:spPr>
      </p:pic>
      <p:sp>
        <p:nvSpPr>
          <p:cNvPr id="9" name="Объект 8"/>
          <p:cNvSpPr>
            <a:spLocks noGrp="1"/>
          </p:cNvSpPr>
          <p:nvPr>
            <p:ph sz="half" idx="2"/>
          </p:nvPr>
        </p:nvSpPr>
        <p:spPr>
          <a:xfrm>
            <a:off x="4196853" y="548680"/>
            <a:ext cx="4551611" cy="5759152"/>
          </a:xfrm>
        </p:spPr>
        <p:txBody>
          <a:bodyPr>
            <a:normAutofit fontScale="85000" lnSpcReduction="20000"/>
          </a:bodyPr>
          <a:lstStyle/>
          <a:p>
            <a:pPr marL="44450" indent="0" algn="just">
              <a:buNone/>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Dunyodagi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qadimiy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va</a:t>
            </a:r>
            <a:r>
              <a:rPr lang="en-US" sz="2800" dirty="0" smtClean="0">
                <a:latin typeface="Times New Roman" pitchFamily="18" charset="0"/>
                <a:cs typeface="Times New Roman" pitchFamily="18" charset="0"/>
              </a:rPr>
              <a:t> boy </a:t>
            </a:r>
            <a:r>
              <a:rPr lang="en-US" sz="2800" dirty="0" err="1" smtClean="0">
                <a:latin typeface="Times New Roman" pitchFamily="18" charset="0"/>
                <a:cs typeface="Times New Roman" pitchFamily="18" charset="0"/>
              </a:rPr>
              <a:t>tillardan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biri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bo‘lgan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o‘zbek</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tili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xalqimiz</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uchun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milliy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o‘zligimiz</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mustaqil</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davlatchilik</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timsoli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bebaho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ma’naviy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boylik</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buyuk</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qadriyatdir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Kimda-kim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o‘zbek</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tilining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bor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latofatini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jozibasi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ta’sir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kuchini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cheksiz</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imkoniyatlarini</a:t>
            </a:r>
            <a:r>
              <a:rPr lang="en-US" sz="2800" dirty="0" smtClean="0">
                <a:latin typeface="Times New Roman" pitchFamily="18" charset="0"/>
                <a:cs typeface="Times New Roman" pitchFamily="18" charset="0"/>
              </a:rPr>
              <a:t> his </a:t>
            </a:r>
            <a:r>
              <a:rPr lang="en-US" sz="2800" dirty="0" err="1" smtClean="0">
                <a:latin typeface="Times New Roman" pitchFamily="18" charset="0"/>
                <a:cs typeface="Times New Roman" pitchFamily="18" charset="0"/>
              </a:rPr>
              <a:t>qilmoqchi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bo‘lsa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munis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onalarimizning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allalarini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ming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yillik</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dostonlarimizni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o‘lmas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maqomlarimizni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eshitsin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baxshi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hofizlarimizning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sehrli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qo‘shiqlariga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quloq</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tutsin</a:t>
            </a:r>
            <a:r>
              <a:rPr lang="en-US" sz="2800" dirty="0" smtClean="0">
                <a:latin typeface="Times New Roman" pitchFamily="18" charset="0"/>
                <a:cs typeface="Times New Roman" pitchFamily="18" charset="0"/>
              </a:rPr>
              <a:t>»</a:t>
            </a:r>
            <a:r>
              <a:rPr lang="en-US" sz="2800" dirty="0" smtClean="0"/>
              <a:t> </a:t>
            </a:r>
            <a:endParaRPr lang="uz-Cyrl-UZ" sz="2800" dirty="0" smtClean="0"/>
          </a:p>
          <a:p>
            <a:pPr marL="44450" indent="0" algn="ctr">
              <a:buNone/>
            </a:pPr>
            <a:endParaRPr lang="en-US" sz="2800" b="1" dirty="0" smtClean="0">
              <a:solidFill>
                <a:schemeClr val="tx1"/>
              </a:solidFill>
            </a:endParaRPr>
          </a:p>
          <a:p>
            <a:pPr marL="44450" indent="0" algn="ctr">
              <a:buNone/>
            </a:pPr>
            <a:r>
              <a:rPr lang="en-US" sz="2800" b="1" dirty="0" err="1" smtClean="0">
                <a:solidFill>
                  <a:schemeClr val="tx1"/>
                </a:solidFill>
              </a:rPr>
              <a:t>Shavkat</a:t>
            </a:r>
            <a:r>
              <a:rPr lang="en-US" sz="2800" b="1" dirty="0" smtClean="0">
                <a:solidFill>
                  <a:schemeClr val="tx1"/>
                </a:solidFill>
              </a:rPr>
              <a:t> </a:t>
            </a:r>
            <a:r>
              <a:rPr lang="en-US" sz="2800" b="1" dirty="0" err="1" smtClean="0">
                <a:solidFill>
                  <a:schemeClr val="tx1"/>
                </a:solidFill>
              </a:rPr>
              <a:t>Mirziyoyev</a:t>
            </a:r>
            <a:endParaRPr lang="ru-RU" sz="2800" b="1" dirty="0">
              <a:solidFill>
                <a:schemeClr val="tx1"/>
              </a:solidFill>
            </a:endParaRPr>
          </a:p>
        </p:txBody>
      </p:sp>
    </p:spTree>
    <p:extLst>
      <p:ext uri="{BB962C8B-B14F-4D97-AF65-F5344CB8AC3E}">
        <p14:creationId xmlns:p14="http://schemas.microsoft.com/office/powerpoint/2010/main" val="319823309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79912" y="548680"/>
            <a:ext cx="5142784" cy="5328592"/>
          </a:xfrm>
        </p:spPr>
        <p:txBody>
          <a:bodyPr>
            <a:noAutofit/>
          </a:bodyPr>
          <a:lstStyle/>
          <a:p>
            <a:r>
              <a:rPr lang="en-US" sz="3200" dirty="0" err="1" smtClean="0">
                <a:latin typeface="Times New Roman" pitchFamily="18" charset="0"/>
                <a:cs typeface="Times New Roman" pitchFamily="18" charset="0"/>
              </a:rPr>
              <a:t>Davlatimiz</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rahbari</a:t>
            </a:r>
            <a:r>
              <a:rPr lang="en-US" sz="3200" dirty="0" smtClean="0">
                <a:latin typeface="Times New Roman" pitchFamily="18" charset="0"/>
                <a:cs typeface="Times New Roman" pitchFamily="18" charset="0"/>
              </a:rPr>
              <a:t> 2019-yil 21-oktyabr </a:t>
            </a:r>
            <a:r>
              <a:rPr lang="en-US" sz="3200" dirty="0" err="1" smtClean="0">
                <a:latin typeface="Times New Roman" pitchFamily="18" charset="0"/>
                <a:cs typeface="Times New Roman" pitchFamily="18" charset="0"/>
              </a:rPr>
              <a:t>kuni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O‘zbek</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tilining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davlat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tili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sifatidagi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nufuzi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mavqeini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tubdan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oshirish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chora-tadbirlari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to‘g‘risida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farmon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qabul</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qildi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Unga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binoan</a:t>
            </a:r>
            <a:r>
              <a:rPr lang="en-US" sz="3200" dirty="0" smtClean="0">
                <a:latin typeface="Times New Roman" pitchFamily="18" charset="0"/>
                <a:cs typeface="Times New Roman" pitchFamily="18" charset="0"/>
              </a:rPr>
              <a:t> 21 </a:t>
            </a:r>
            <a:r>
              <a:rPr lang="ru-RU"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oktyabr</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sanasi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O‘zbekistonda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O‘zbek</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tili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bayrami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kuni</a:t>
            </a:r>
            <a:r>
              <a:rPr lang="en-US" sz="3200" dirty="0" smtClean="0">
                <a:latin typeface="Times New Roman" pitchFamily="18" charset="0"/>
                <a:cs typeface="Times New Roman" pitchFamily="18" charset="0"/>
              </a:rPr>
              <a:t>» deb </a:t>
            </a:r>
            <a:r>
              <a:rPr lang="en-US" sz="3200" dirty="0" err="1" smtClean="0">
                <a:latin typeface="Times New Roman" pitchFamily="18" charset="0"/>
                <a:cs typeface="Times New Roman" pitchFamily="18" charset="0"/>
              </a:rPr>
              <a:t>belgilandi</a:t>
            </a:r>
            <a:r>
              <a:rPr lang="en-US" sz="3200" dirty="0" smtClean="0">
                <a:latin typeface="Times New Roman" pitchFamily="18" charset="0"/>
                <a:cs typeface="Times New Roman" pitchFamily="18" charset="0"/>
              </a:rPr>
              <a:t>.</a:t>
            </a:r>
            <a:endParaRPr lang="ru-RU" sz="3200" dirty="0">
              <a:latin typeface="Times New Roman" pitchFamily="18" charset="0"/>
              <a:cs typeface="Times New Roman" pitchFamily="18" charset="0"/>
            </a:endParaRPr>
          </a:p>
        </p:txBody>
      </p:sp>
      <p:pic>
        <p:nvPicPr>
          <p:cNvPr id="1027" name="Picture 3" descr="C:\Users\User\Desktop\Без названия.jpg"/>
          <p:cNvPicPr>
            <a:picLocks noChangeAspect="1" noChangeArrowheads="1"/>
          </p:cNvPicPr>
          <p:nvPr/>
        </p:nvPicPr>
        <p:blipFill>
          <a:blip r:embed="rId2"/>
          <a:srcRect/>
          <a:stretch>
            <a:fillRect/>
          </a:stretch>
        </p:blipFill>
        <p:spPr bwMode="auto">
          <a:xfrm>
            <a:off x="395536" y="857231"/>
            <a:ext cx="3265393" cy="5081917"/>
          </a:xfrm>
          <a:prstGeom prst="rect">
            <a:avLst/>
          </a:prstGeom>
          <a:noFill/>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23528" y="188640"/>
            <a:ext cx="5184576" cy="6832640"/>
          </a:xfrm>
          <a:prstGeom prst="rect">
            <a:avLst/>
          </a:prstGeom>
        </p:spPr>
        <p:txBody>
          <a:bodyPr wrap="square">
            <a:spAutoFit/>
          </a:bodyPr>
          <a:lstStyle/>
          <a:p>
            <a:pPr algn="just"/>
            <a:r>
              <a:rPr lang="en-US" dirty="0" smtClean="0"/>
              <a:t>«</a:t>
            </a:r>
            <a:r>
              <a:rPr lang="en-US" sz="2800" dirty="0" err="1" smtClean="0">
                <a:latin typeface="Times New Roman" pitchFamily="18" charset="0"/>
                <a:cs typeface="Times New Roman" pitchFamily="18" charset="0"/>
              </a:rPr>
              <a:t>Har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birimiz</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davlat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tiliga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bo‘lgan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e’tiborni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mustaqillikka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bo‘lgan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e’tibor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deb</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davlat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tiliga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ehtirom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sadoqatni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ona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vatanga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ehtirom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sadoqat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deb</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bilishimiz</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shunday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qarashni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hayotimiz</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qoidasiga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aylantirishimiz</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kerak</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dedi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Shavkat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Mirziyoyev</a:t>
            </a:r>
            <a:r>
              <a:rPr lang="en-US" sz="2800" dirty="0" smtClean="0">
                <a:latin typeface="Times New Roman" pitchFamily="18" charset="0"/>
                <a:cs typeface="Times New Roman" pitchFamily="18" charset="0"/>
              </a:rPr>
              <a:t>. — Bu </a:t>
            </a:r>
            <a:r>
              <a:rPr lang="en-US" sz="2800" dirty="0" err="1" smtClean="0">
                <a:latin typeface="Times New Roman" pitchFamily="18" charset="0"/>
                <a:cs typeface="Times New Roman" pitchFamily="18" charset="0"/>
              </a:rPr>
              <a:t>olijanob</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harakatni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barchamiz</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o‘zimizdan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o‘z</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oilamiz</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jamoamizdan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boshlashimiz</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ona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tilimizga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urf-odat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qadriyatlarimizga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hurmat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Vatanga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mehrimizni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amaliy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faoliyatda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namoyon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etishimiz</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kerak</a:t>
            </a:r>
            <a:r>
              <a:rPr lang="en-US" sz="2800" dirty="0" smtClean="0">
                <a:latin typeface="Times New Roman" pitchFamily="18" charset="0"/>
                <a:cs typeface="Times New Roman" pitchFamily="18" charset="0"/>
              </a:rPr>
              <a:t>».</a:t>
            </a:r>
          </a:p>
          <a:p>
            <a:endParaRPr lang="en-US" dirty="0" smtClean="0"/>
          </a:p>
        </p:txBody>
      </p:sp>
      <p:pic>
        <p:nvPicPr>
          <p:cNvPr id="2050" name="Picture 2" descr="C:\Users\User\Desktop\Без названия (1).jpg"/>
          <p:cNvPicPr>
            <a:picLocks noChangeAspect="1" noChangeArrowheads="1"/>
          </p:cNvPicPr>
          <p:nvPr/>
        </p:nvPicPr>
        <p:blipFill>
          <a:blip r:embed="rId2"/>
          <a:srcRect/>
          <a:stretch>
            <a:fillRect/>
          </a:stretch>
        </p:blipFill>
        <p:spPr bwMode="auto">
          <a:xfrm>
            <a:off x="5652120" y="908720"/>
            <a:ext cx="3260006" cy="4464496"/>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476671"/>
            <a:ext cx="4824536" cy="5832649"/>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algn="just"/>
            <a:r>
              <a:rPr lang="en-US" dirty="0" smtClean="0"/>
              <a:t>            </a:t>
            </a:r>
          </a:p>
          <a:p>
            <a:pPr algn="just"/>
            <a:r>
              <a:rPr lang="en-US" dirty="0" err="1" smtClean="0"/>
              <a:t>Til-millat</a:t>
            </a:r>
            <a:r>
              <a:rPr lang="en-US" dirty="0" smtClean="0"/>
              <a:t> </a:t>
            </a:r>
            <a:r>
              <a:rPr lang="en-US" dirty="0" err="1"/>
              <a:t>qiyofasi</a:t>
            </a:r>
            <a:r>
              <a:rPr lang="en-US" dirty="0"/>
              <a:t>, </a:t>
            </a:r>
            <a:r>
              <a:rPr lang="en-US" dirty="0" err="1"/>
              <a:t>ma’naviy</a:t>
            </a:r>
            <a:r>
              <a:rPr lang="en-US" dirty="0"/>
              <a:t> </a:t>
            </a:r>
            <a:r>
              <a:rPr lang="en-US" dirty="0" err="1"/>
              <a:t>boyligimiz</a:t>
            </a:r>
            <a:r>
              <a:rPr lang="en-US" dirty="0"/>
              <a:t> </a:t>
            </a:r>
            <a:r>
              <a:rPr lang="en-US" dirty="0" err="1"/>
              <a:t>timsoli</a:t>
            </a:r>
            <a:r>
              <a:rPr lang="en-US" dirty="0"/>
              <a:t>. </a:t>
            </a:r>
            <a:r>
              <a:rPr lang="en-US" dirty="0" err="1"/>
              <a:t>Til</a:t>
            </a:r>
            <a:r>
              <a:rPr lang="en-US" dirty="0"/>
              <a:t> </a:t>
            </a:r>
            <a:r>
              <a:rPr lang="en-US" dirty="0" err="1"/>
              <a:t>tufayli</a:t>
            </a:r>
            <a:r>
              <a:rPr lang="en-US" dirty="0"/>
              <a:t> </a:t>
            </a:r>
            <a:r>
              <a:rPr lang="en-US" dirty="0" err="1"/>
              <a:t>xalq</a:t>
            </a:r>
            <a:r>
              <a:rPr lang="en-US" dirty="0"/>
              <a:t> </a:t>
            </a:r>
            <a:r>
              <a:rPr lang="en-US" dirty="0" err="1"/>
              <a:t>va</a:t>
            </a:r>
            <a:r>
              <a:rPr lang="en-US" dirty="0"/>
              <a:t> </a:t>
            </a:r>
            <a:r>
              <a:rPr lang="en-US" dirty="0" err="1"/>
              <a:t>elatlarning</a:t>
            </a:r>
            <a:r>
              <a:rPr lang="en-US" dirty="0"/>
              <a:t> </a:t>
            </a:r>
            <a:r>
              <a:rPr lang="en-US" dirty="0" err="1"/>
              <a:t>madaniy</a:t>
            </a:r>
            <a:r>
              <a:rPr lang="en-US" dirty="0"/>
              <a:t> </a:t>
            </a:r>
            <a:r>
              <a:rPr lang="en-US" dirty="0" err="1"/>
              <a:t>urf</a:t>
            </a:r>
            <a:r>
              <a:rPr lang="en-US" dirty="0"/>
              <a:t> –</a:t>
            </a:r>
            <a:r>
              <a:rPr lang="en-US" dirty="0" err="1"/>
              <a:t>odatlari</a:t>
            </a:r>
            <a:r>
              <a:rPr lang="en-US" dirty="0"/>
              <a:t> </a:t>
            </a:r>
            <a:r>
              <a:rPr lang="en-US" dirty="0" err="1"/>
              <a:t>saqlanib</a:t>
            </a:r>
            <a:r>
              <a:rPr lang="en-US" dirty="0"/>
              <a:t> </a:t>
            </a:r>
            <a:r>
              <a:rPr lang="en-US" dirty="0" err="1"/>
              <a:t>qoladi</a:t>
            </a:r>
            <a:r>
              <a:rPr lang="en-US" dirty="0"/>
              <a:t>. </a:t>
            </a:r>
            <a:r>
              <a:rPr lang="en-US" dirty="0" err="1"/>
              <a:t>Qachonki</a:t>
            </a:r>
            <a:r>
              <a:rPr lang="en-US" dirty="0"/>
              <a:t> </a:t>
            </a:r>
            <a:r>
              <a:rPr lang="en-US" dirty="0" err="1"/>
              <a:t>bolalar</a:t>
            </a:r>
            <a:r>
              <a:rPr lang="en-US" dirty="0"/>
              <a:t> </a:t>
            </a:r>
            <a:r>
              <a:rPr lang="en-US" dirty="0" err="1"/>
              <a:t>o‘z</a:t>
            </a:r>
            <a:r>
              <a:rPr lang="en-US" dirty="0"/>
              <a:t> </a:t>
            </a:r>
            <a:r>
              <a:rPr lang="en-US" dirty="0" err="1"/>
              <a:t>ona</a:t>
            </a:r>
            <a:r>
              <a:rPr lang="en-US" dirty="0"/>
              <a:t> </a:t>
            </a:r>
            <a:r>
              <a:rPr lang="en-US" dirty="0" err="1"/>
              <a:t>tillarida</a:t>
            </a:r>
            <a:r>
              <a:rPr lang="en-US" dirty="0"/>
              <a:t> </a:t>
            </a:r>
            <a:r>
              <a:rPr lang="en-US" dirty="0" err="1"/>
              <a:t>o‘qishni</a:t>
            </a:r>
            <a:r>
              <a:rPr lang="en-US" dirty="0"/>
              <a:t> </a:t>
            </a:r>
            <a:r>
              <a:rPr lang="en-US" dirty="0" err="1"/>
              <a:t>to‘xtatar</a:t>
            </a:r>
            <a:r>
              <a:rPr lang="en-US" dirty="0"/>
              <a:t> </a:t>
            </a:r>
            <a:r>
              <a:rPr lang="en-US" dirty="0" err="1"/>
              <a:t>ekan</a:t>
            </a:r>
            <a:r>
              <a:rPr lang="en-US" dirty="0"/>
              <a:t>, </a:t>
            </a:r>
            <a:r>
              <a:rPr lang="en-US" dirty="0" err="1"/>
              <a:t>o‘sha</a:t>
            </a:r>
            <a:r>
              <a:rPr lang="en-US" dirty="0"/>
              <a:t> </a:t>
            </a:r>
            <a:r>
              <a:rPr lang="en-US" dirty="0" err="1"/>
              <a:t>til</a:t>
            </a:r>
            <a:r>
              <a:rPr lang="en-US" dirty="0"/>
              <a:t> </a:t>
            </a:r>
            <a:r>
              <a:rPr lang="en-US" dirty="0" err="1"/>
              <a:t>yo‘qolish</a:t>
            </a:r>
            <a:r>
              <a:rPr lang="en-US" dirty="0"/>
              <a:t> sari </a:t>
            </a:r>
            <a:r>
              <a:rPr lang="en-US" dirty="0" err="1"/>
              <a:t>yuz</a:t>
            </a:r>
            <a:r>
              <a:rPr lang="en-US" dirty="0"/>
              <a:t> </a:t>
            </a:r>
            <a:r>
              <a:rPr lang="en-US" dirty="0" err="1"/>
              <a:t>tutadi</a:t>
            </a:r>
            <a:r>
              <a:rPr lang="en-US" dirty="0"/>
              <a:t>. </a:t>
            </a:r>
            <a:r>
              <a:rPr lang="en-US" dirty="0" err="1"/>
              <a:t>Tillarni</a:t>
            </a:r>
            <a:r>
              <a:rPr lang="en-US" dirty="0"/>
              <a:t> </a:t>
            </a:r>
            <a:r>
              <a:rPr lang="en-US" dirty="0" err="1"/>
              <a:t>saqlab</a:t>
            </a:r>
            <a:r>
              <a:rPr lang="en-US" dirty="0"/>
              <a:t> </a:t>
            </a:r>
            <a:r>
              <a:rPr lang="en-US" dirty="0" err="1"/>
              <a:t>qolish</a:t>
            </a:r>
            <a:r>
              <a:rPr lang="en-US" dirty="0"/>
              <a:t> </a:t>
            </a:r>
            <a:r>
              <a:rPr lang="en-US" dirty="0" err="1"/>
              <a:t>bu</a:t>
            </a:r>
            <a:r>
              <a:rPr lang="en-US" dirty="0"/>
              <a:t> </a:t>
            </a:r>
            <a:r>
              <a:rPr lang="en-US" dirty="0" err="1"/>
              <a:t>o‘sha</a:t>
            </a:r>
            <a:r>
              <a:rPr lang="en-US" dirty="0"/>
              <a:t> </a:t>
            </a:r>
            <a:r>
              <a:rPr lang="en-US" dirty="0" err="1"/>
              <a:t>xalqning</a:t>
            </a:r>
            <a:r>
              <a:rPr lang="en-US" dirty="0"/>
              <a:t> </a:t>
            </a:r>
            <a:r>
              <a:rPr lang="en-US" dirty="0" err="1"/>
              <a:t>madaniyati</a:t>
            </a:r>
            <a:r>
              <a:rPr lang="en-US" dirty="0"/>
              <a:t>, </a:t>
            </a:r>
            <a:r>
              <a:rPr lang="en-US" dirty="0" err="1"/>
              <a:t>urf</a:t>
            </a:r>
            <a:r>
              <a:rPr lang="en-US" dirty="0"/>
              <a:t> –</a:t>
            </a:r>
            <a:r>
              <a:rPr lang="en-US" dirty="0" err="1"/>
              <a:t>odati</a:t>
            </a:r>
            <a:r>
              <a:rPr lang="en-US" dirty="0"/>
              <a:t>, </a:t>
            </a:r>
            <a:r>
              <a:rPr lang="en-US" dirty="0" err="1" smtClean="0"/>
              <a:t>rasm-rusumlarining</a:t>
            </a:r>
            <a:r>
              <a:rPr lang="en-US" dirty="0"/>
              <a:t> </a:t>
            </a:r>
            <a:r>
              <a:rPr lang="en-US" dirty="0" err="1" smtClean="0"/>
              <a:t>boqiyligini</a:t>
            </a:r>
            <a:r>
              <a:rPr lang="en-US" dirty="0" smtClean="0"/>
              <a:t> </a:t>
            </a:r>
            <a:r>
              <a:rPr lang="en-US" dirty="0" err="1"/>
              <a:t>anglatadi</a:t>
            </a:r>
            <a:r>
              <a:rPr lang="en-US" dirty="0" smtClean="0"/>
              <a:t>.</a:t>
            </a:r>
          </a:p>
          <a:p>
            <a:pPr algn="just"/>
            <a:r>
              <a:rPr lang="en-US" dirty="0" smtClean="0"/>
              <a:t>         </a:t>
            </a:r>
            <a:r>
              <a:rPr lang="en-US" dirty="0" err="1" smtClean="0"/>
              <a:t>Shunday</a:t>
            </a:r>
            <a:r>
              <a:rPr lang="en-US" dirty="0" smtClean="0"/>
              <a:t> </a:t>
            </a:r>
            <a:r>
              <a:rPr lang="en-US" dirty="0" err="1" smtClean="0"/>
              <a:t>ekan</a:t>
            </a:r>
            <a:r>
              <a:rPr lang="en-US" dirty="0" smtClean="0"/>
              <a:t>, </a:t>
            </a:r>
            <a:r>
              <a:rPr lang="en-US" dirty="0" err="1" smtClean="0"/>
              <a:t>avvalo</a:t>
            </a:r>
            <a:r>
              <a:rPr lang="en-US" dirty="0" smtClean="0"/>
              <a:t>, </a:t>
            </a:r>
            <a:r>
              <a:rPr lang="en-US" dirty="0" err="1" smtClean="0"/>
              <a:t>o‘zbek</a:t>
            </a:r>
            <a:r>
              <a:rPr lang="en-US" dirty="0" smtClean="0"/>
              <a:t> </a:t>
            </a:r>
            <a:r>
              <a:rPr lang="en-US" dirty="0" err="1" smtClean="0"/>
              <a:t>tilining</a:t>
            </a:r>
            <a:r>
              <a:rPr lang="en-US" dirty="0" smtClean="0"/>
              <a:t> </a:t>
            </a:r>
            <a:r>
              <a:rPr lang="en-US" dirty="0" err="1" smtClean="0"/>
              <a:t>tarixiy</a:t>
            </a:r>
            <a:r>
              <a:rPr lang="en-US" dirty="0" smtClean="0"/>
              <a:t> </a:t>
            </a:r>
            <a:r>
              <a:rPr lang="en-US" dirty="0" err="1" smtClean="0"/>
              <a:t>taraqqiyoti</a:t>
            </a:r>
            <a:r>
              <a:rPr lang="en-US" dirty="0" smtClean="0"/>
              <a:t>  </a:t>
            </a:r>
            <a:r>
              <a:rPr lang="en-US" dirty="0" err="1" smtClean="0"/>
              <a:t>haqida</a:t>
            </a:r>
            <a:r>
              <a:rPr lang="en-US" dirty="0" smtClean="0"/>
              <a:t> </a:t>
            </a:r>
            <a:r>
              <a:rPr lang="en-US" dirty="0" err="1" smtClean="0"/>
              <a:t>barchamiz</a:t>
            </a:r>
            <a:r>
              <a:rPr lang="en-US" dirty="0" smtClean="0"/>
              <a:t> </a:t>
            </a:r>
            <a:r>
              <a:rPr lang="en-US" dirty="0" err="1" smtClean="0"/>
              <a:t>bilim</a:t>
            </a:r>
            <a:r>
              <a:rPr lang="en-US" dirty="0" smtClean="0"/>
              <a:t> </a:t>
            </a:r>
            <a:r>
              <a:rPr lang="en-US" dirty="0" err="1" smtClean="0"/>
              <a:t>va</a:t>
            </a:r>
            <a:r>
              <a:rPr lang="en-US" dirty="0" smtClean="0"/>
              <a:t> </a:t>
            </a:r>
            <a:r>
              <a:rPr lang="en-US" dirty="0" err="1" smtClean="0"/>
              <a:t>ma’lumotlarga</a:t>
            </a:r>
            <a:r>
              <a:rPr lang="en-US" dirty="0" smtClean="0"/>
              <a:t> </a:t>
            </a:r>
            <a:r>
              <a:rPr lang="en-US" dirty="0" err="1" smtClean="0"/>
              <a:t>ega</a:t>
            </a:r>
            <a:r>
              <a:rPr lang="en-US" dirty="0" smtClean="0"/>
              <a:t> </a:t>
            </a:r>
            <a:r>
              <a:rPr lang="en-US" dirty="0" err="1" smtClean="0"/>
              <a:t>bo‘lmog‘imiz</a:t>
            </a:r>
            <a:r>
              <a:rPr lang="en-US" dirty="0" smtClean="0"/>
              <a:t> </a:t>
            </a:r>
            <a:r>
              <a:rPr lang="en-US" dirty="0" err="1" smtClean="0"/>
              <a:t>lozim</a:t>
            </a:r>
            <a:r>
              <a:rPr lang="en-US" dirty="0" smtClean="0"/>
              <a:t>. </a:t>
            </a:r>
            <a:endParaRPr lang="en-US" dirty="0"/>
          </a:p>
        </p:txBody>
      </p:sp>
      <p:pic>
        <p:nvPicPr>
          <p:cNvPr id="2050" name="Picture 2" descr="TIL MILLAT BIRLIGI. - Баҳоуддин Нақшбанд ёдгорлик мажмуаси марказ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9894" y="3645024"/>
            <a:ext cx="3356944" cy="2271307"/>
          </a:xfrm>
          <a:prstGeom prst="rect">
            <a:avLst/>
          </a:prstGeom>
        </p:spPr>
        <p:style>
          <a:lnRef idx="2">
            <a:schemeClr val="accent2"/>
          </a:lnRef>
          <a:fillRef idx="1">
            <a:schemeClr val="lt1"/>
          </a:fillRef>
          <a:effectRef idx="0">
            <a:schemeClr val="accent2"/>
          </a:effectRef>
          <a:fontRef idx="minor">
            <a:schemeClr val="dk1"/>
          </a:fontRef>
        </p:style>
      </p:pic>
      <p:pic>
        <p:nvPicPr>
          <p:cNvPr id="2052" name="Picture 4" descr="Ona tili – millat ru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9894" y="836712"/>
            <a:ext cx="3356944" cy="2376264"/>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20852991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636912"/>
            <a:ext cx="7945760" cy="1143000"/>
          </a:xfrm>
        </p:spPr>
        <p:txBody>
          <a:bodyPr/>
          <a:lstStyle/>
          <a:p>
            <a:r>
              <a:rPr lang="en-US" dirty="0" err="1" smtClean="0"/>
              <a:t>E’tiboringiz</a:t>
            </a:r>
            <a:r>
              <a:rPr lang="en-US" dirty="0" smtClean="0"/>
              <a:t> </a:t>
            </a:r>
            <a:r>
              <a:rPr lang="en-US" dirty="0" err="1" smtClean="0"/>
              <a:t>uchun</a:t>
            </a:r>
            <a:r>
              <a:rPr lang="en-US" dirty="0" smtClean="0"/>
              <a:t> </a:t>
            </a:r>
            <a:r>
              <a:rPr lang="en-US" dirty="0" err="1" smtClean="0"/>
              <a:t>rahmat</a:t>
            </a:r>
            <a:r>
              <a:rPr lang="en-US" dirty="0" smtClean="0"/>
              <a:t>!</a:t>
            </a:r>
            <a:endParaRPr lang="en-US" dirty="0"/>
          </a:p>
        </p:txBody>
      </p:sp>
    </p:spTree>
    <p:extLst>
      <p:ext uri="{BB962C8B-B14F-4D97-AF65-F5344CB8AC3E}">
        <p14:creationId xmlns:p14="http://schemas.microsoft.com/office/powerpoint/2010/main" val="2801156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14356"/>
            <a:ext cx="8229600" cy="5929354"/>
          </a:xfrm>
        </p:spPr>
        <p:txBody>
          <a:bodyPr/>
          <a:lstStyle/>
          <a:p>
            <a:pPr algn="just">
              <a:buNone/>
            </a:pPr>
            <a:r>
              <a:rPr lang="en-US" dirty="0" smtClean="0"/>
              <a:t>	</a:t>
            </a:r>
            <a:r>
              <a:rPr lang="en-US" dirty="0" err="1" smtClean="0"/>
              <a:t>Mashhur</a:t>
            </a:r>
            <a:r>
              <a:rPr lang="en-US" dirty="0" smtClean="0"/>
              <a:t> </a:t>
            </a:r>
            <a:r>
              <a:rPr lang="en-US" dirty="0" err="1" smtClean="0"/>
              <a:t>sharqshunos</a:t>
            </a:r>
            <a:r>
              <a:rPr lang="en-US" dirty="0" smtClean="0"/>
              <a:t> </a:t>
            </a:r>
            <a:r>
              <a:rPr lang="en-US" dirty="0" err="1" smtClean="0"/>
              <a:t>olim</a:t>
            </a:r>
            <a:r>
              <a:rPr lang="en-US" dirty="0" smtClean="0"/>
              <a:t> Herman </a:t>
            </a:r>
            <a:r>
              <a:rPr lang="en-US" dirty="0" err="1" smtClean="0"/>
              <a:t>Vamberi</a:t>
            </a:r>
            <a:r>
              <a:rPr lang="en-US" dirty="0" smtClean="0"/>
              <a:t> </a:t>
            </a:r>
            <a:r>
              <a:rPr lang="en-US" dirty="0" err="1" smtClean="0"/>
              <a:t>turkiylar</a:t>
            </a:r>
            <a:r>
              <a:rPr lang="en-US" dirty="0" smtClean="0"/>
              <a:t> </a:t>
            </a:r>
            <a:r>
              <a:rPr lang="en-US" dirty="0" err="1" smtClean="0"/>
              <a:t>haqida</a:t>
            </a:r>
            <a:r>
              <a:rPr lang="en-US" dirty="0" smtClean="0"/>
              <a:t> </a:t>
            </a:r>
            <a:r>
              <a:rPr lang="en-US" dirty="0" err="1" smtClean="0"/>
              <a:t>shunday</a:t>
            </a:r>
            <a:r>
              <a:rPr lang="en-US" dirty="0" smtClean="0"/>
              <a:t> </a:t>
            </a:r>
            <a:r>
              <a:rPr lang="en-US" dirty="0" err="1" smtClean="0"/>
              <a:t>fikr</a:t>
            </a:r>
            <a:r>
              <a:rPr lang="en-US" dirty="0" smtClean="0"/>
              <a:t> </a:t>
            </a:r>
            <a:r>
              <a:rPr lang="en-US" dirty="0" err="1" smtClean="0"/>
              <a:t>bildirgan</a:t>
            </a:r>
            <a:r>
              <a:rPr lang="en-US" dirty="0" smtClean="0"/>
              <a:t>: “</a:t>
            </a:r>
            <a:r>
              <a:rPr lang="en-US" dirty="0" err="1" smtClean="0"/>
              <a:t>Turkiylar</a:t>
            </a:r>
            <a:r>
              <a:rPr lang="en-US" dirty="0" smtClean="0"/>
              <a:t> </a:t>
            </a:r>
            <a:r>
              <a:rPr lang="en-US" dirty="0" err="1" smtClean="0"/>
              <a:t>o‘zlarining</a:t>
            </a:r>
            <a:r>
              <a:rPr lang="en-US" dirty="0" smtClean="0"/>
              <a:t> </a:t>
            </a:r>
            <a:r>
              <a:rPr lang="en-US" dirty="0" err="1" smtClean="0"/>
              <a:t>bilimdonliklari</a:t>
            </a:r>
            <a:r>
              <a:rPr lang="en-US" dirty="0" smtClean="0"/>
              <a:t> </a:t>
            </a:r>
            <a:r>
              <a:rPr lang="en-US" dirty="0" err="1" smtClean="0"/>
              <a:t>bilan</a:t>
            </a:r>
            <a:r>
              <a:rPr lang="en-US" dirty="0" smtClean="0"/>
              <a:t> </a:t>
            </a:r>
            <a:r>
              <a:rPr lang="en-US" dirty="0" err="1" smtClean="0"/>
              <a:t>butun</a:t>
            </a:r>
            <a:r>
              <a:rPr lang="en-US" dirty="0" smtClean="0"/>
              <a:t> </a:t>
            </a:r>
            <a:r>
              <a:rPr lang="en-US" dirty="0" err="1" smtClean="0"/>
              <a:t>dunyoni</a:t>
            </a:r>
            <a:r>
              <a:rPr lang="en-US" dirty="0" smtClean="0"/>
              <a:t> </a:t>
            </a:r>
            <a:r>
              <a:rPr lang="en-US" dirty="0" err="1" smtClean="0"/>
              <a:t>larzaga</a:t>
            </a:r>
            <a:r>
              <a:rPr lang="en-US" dirty="0" smtClean="0"/>
              <a:t> </a:t>
            </a:r>
            <a:r>
              <a:rPr lang="en-US" dirty="0" err="1" smtClean="0"/>
              <a:t>solgan</a:t>
            </a:r>
            <a:r>
              <a:rPr lang="en-US" dirty="0" smtClean="0"/>
              <a:t>. </a:t>
            </a:r>
            <a:r>
              <a:rPr lang="en-US" dirty="0" err="1" smtClean="0"/>
              <a:t>Shunisi</a:t>
            </a:r>
            <a:r>
              <a:rPr lang="en-US" dirty="0" smtClean="0"/>
              <a:t> </a:t>
            </a:r>
            <a:r>
              <a:rPr lang="en-US" dirty="0" err="1" smtClean="0"/>
              <a:t>isbot</a:t>
            </a:r>
            <a:r>
              <a:rPr lang="en-US" dirty="0" smtClean="0"/>
              <a:t> </a:t>
            </a:r>
            <a:r>
              <a:rPr lang="en-US" dirty="0" err="1" smtClean="0"/>
              <a:t>talab</a:t>
            </a:r>
            <a:r>
              <a:rPr lang="en-US" dirty="0" smtClean="0"/>
              <a:t> </a:t>
            </a:r>
            <a:r>
              <a:rPr lang="en-US" dirty="0" err="1" smtClean="0"/>
              <a:t>etmaydigan</a:t>
            </a:r>
            <a:r>
              <a:rPr lang="en-US" dirty="0" smtClean="0"/>
              <a:t> </a:t>
            </a:r>
            <a:r>
              <a:rPr lang="en-US" dirty="0" err="1" smtClean="0"/>
              <a:t>haqiqatki</a:t>
            </a:r>
            <a:r>
              <a:rPr lang="en-US" dirty="0" smtClean="0"/>
              <a:t>, </a:t>
            </a:r>
            <a:r>
              <a:rPr lang="en-US" dirty="0" err="1" smtClean="0"/>
              <a:t>va</a:t>
            </a:r>
            <a:r>
              <a:rPr lang="en-US" dirty="0" smtClean="0"/>
              <a:t> </a:t>
            </a:r>
            <a:r>
              <a:rPr lang="en-US" dirty="0" err="1" smtClean="0"/>
              <a:t>ayni</a:t>
            </a:r>
            <a:r>
              <a:rPr lang="en-US" dirty="0" smtClean="0"/>
              <a:t> </a:t>
            </a:r>
            <a:r>
              <a:rPr lang="en-US" dirty="0" err="1" smtClean="0"/>
              <a:t>paytda</a:t>
            </a:r>
            <a:r>
              <a:rPr lang="en-US" dirty="0" smtClean="0"/>
              <a:t> </a:t>
            </a:r>
            <a:r>
              <a:rPr lang="en-US" dirty="0" err="1" smtClean="0"/>
              <a:t>hayratlanarliki</a:t>
            </a:r>
            <a:r>
              <a:rPr lang="en-US" dirty="0" smtClean="0"/>
              <a:t>, </a:t>
            </a:r>
            <a:r>
              <a:rPr lang="en-US" dirty="0" err="1" smtClean="0"/>
              <a:t>bizning</a:t>
            </a:r>
            <a:r>
              <a:rPr lang="en-US" dirty="0" smtClean="0"/>
              <a:t> </a:t>
            </a:r>
            <a:r>
              <a:rPr lang="en-US" dirty="0" err="1" smtClean="0"/>
              <a:t>Yevropada</a:t>
            </a:r>
            <a:r>
              <a:rPr lang="en-US" dirty="0" smtClean="0"/>
              <a:t> </a:t>
            </a:r>
            <a:r>
              <a:rPr lang="en-US" dirty="0" err="1" smtClean="0"/>
              <a:t>ibtidoiy</a:t>
            </a:r>
            <a:r>
              <a:rPr lang="en-US" dirty="0" smtClean="0"/>
              <a:t> </a:t>
            </a:r>
            <a:r>
              <a:rPr lang="en-US" dirty="0" err="1" smtClean="0"/>
              <a:t>hayot</a:t>
            </a:r>
            <a:r>
              <a:rPr lang="en-US" dirty="0" smtClean="0"/>
              <a:t> </a:t>
            </a:r>
            <a:r>
              <a:rPr lang="en-US" dirty="0" err="1" smtClean="0"/>
              <a:t>hukm</a:t>
            </a:r>
            <a:r>
              <a:rPr lang="en-US" dirty="0" smtClean="0"/>
              <a:t> </a:t>
            </a:r>
            <a:r>
              <a:rPr lang="en-US" dirty="0" err="1" smtClean="0"/>
              <a:t>surgan</a:t>
            </a:r>
            <a:r>
              <a:rPr lang="en-US" dirty="0" smtClean="0"/>
              <a:t> </a:t>
            </a:r>
            <a:r>
              <a:rPr lang="en-US" dirty="0" err="1" smtClean="0"/>
              <a:t>bir</a:t>
            </a:r>
            <a:r>
              <a:rPr lang="en-US" dirty="0" smtClean="0"/>
              <a:t> </a:t>
            </a:r>
            <a:r>
              <a:rPr lang="en-US" dirty="0" err="1" smtClean="0"/>
              <a:t>paytda</a:t>
            </a:r>
            <a:r>
              <a:rPr lang="en-US" dirty="0" smtClean="0"/>
              <a:t> </a:t>
            </a:r>
            <a:r>
              <a:rPr lang="en-US" dirty="0" err="1" smtClean="0"/>
              <a:t>ularda</a:t>
            </a:r>
            <a:r>
              <a:rPr lang="en-US" dirty="0" smtClean="0"/>
              <a:t> </a:t>
            </a:r>
            <a:r>
              <a:rPr lang="en-US" dirty="0" err="1" smtClean="0"/>
              <a:t>milliy</a:t>
            </a:r>
            <a:r>
              <a:rPr lang="en-US" dirty="0" smtClean="0"/>
              <a:t> </a:t>
            </a:r>
            <a:r>
              <a:rPr lang="en-US" dirty="0" err="1" smtClean="0"/>
              <a:t>adabiyot</a:t>
            </a:r>
            <a:r>
              <a:rPr lang="en-US" dirty="0" smtClean="0"/>
              <a:t> </a:t>
            </a:r>
            <a:r>
              <a:rPr lang="en-US" dirty="0" err="1" smtClean="0"/>
              <a:t>ravnaq</a:t>
            </a:r>
            <a:r>
              <a:rPr lang="en-US" dirty="0" smtClean="0"/>
              <a:t> </a:t>
            </a:r>
            <a:r>
              <a:rPr lang="en-US" dirty="0" err="1" smtClean="0"/>
              <a:t>topgan</a:t>
            </a:r>
            <a:r>
              <a:rPr lang="en-US" dirty="0" smtClean="0"/>
              <a:t>.</a:t>
            </a:r>
            <a:endParaRPr lang="ru-RU" dirty="0"/>
          </a:p>
        </p:txBody>
      </p:sp>
      <p:pic>
        <p:nvPicPr>
          <p:cNvPr id="6" name="Picture 2" descr="C:\Users\User\Desktop\photo_2019-03-13_22-52-28.jpg"/>
          <p:cNvPicPr>
            <a:picLocks noChangeAspect="1" noChangeArrowheads="1"/>
          </p:cNvPicPr>
          <p:nvPr/>
        </p:nvPicPr>
        <p:blipFill>
          <a:blip r:embed="rId2"/>
          <a:srcRect/>
          <a:stretch>
            <a:fillRect/>
          </a:stretch>
        </p:blipFill>
        <p:spPr bwMode="auto">
          <a:xfrm>
            <a:off x="3071802" y="3643314"/>
            <a:ext cx="4764156" cy="299403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857232"/>
            <a:ext cx="8229600" cy="4389120"/>
          </a:xfrm>
        </p:spPr>
        <p:txBody>
          <a:bodyPr>
            <a:noAutofit/>
          </a:bodyPr>
          <a:lstStyle/>
          <a:p>
            <a:pPr algn="just"/>
            <a:r>
              <a:rPr lang="en-US" sz="3600" dirty="0" err="1" smtClean="0">
                <a:latin typeface="Times New Roman" pitchFamily="18" charset="0"/>
                <a:cs typeface="Times New Roman" pitchFamily="18" charset="0"/>
              </a:rPr>
              <a:t>Qadimgi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turkiy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xalqlar</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Ahamoniylar</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bitiklarida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saklar</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deb</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yuritilgan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Yunon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manbalarida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skiflar</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deb</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atalgan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Avesto”da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turlar</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deb</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atalib</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ularning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yurti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Turon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deyilgan</a:t>
            </a:r>
            <a:r>
              <a:rPr lang="en-US" sz="3600" dirty="0" smtClean="0">
                <a:latin typeface="Times New Roman" pitchFamily="18" charset="0"/>
                <a:cs typeface="Times New Roman" pitchFamily="18" charset="0"/>
              </a:rPr>
              <a:t>.</a:t>
            </a:r>
            <a:endParaRPr lang="ru-RU" sz="3600" dirty="0">
              <a:latin typeface="Times New Roman" pitchFamily="18" charset="0"/>
              <a:cs typeface="Times New Roman" pitchFamily="18" charset="0"/>
            </a:endParaRPr>
          </a:p>
        </p:txBody>
      </p:sp>
      <p:pic>
        <p:nvPicPr>
          <p:cNvPr id="3074" name="Picture 2" descr="C:\Users\User\Desktop\Без названия (2).jpg"/>
          <p:cNvPicPr>
            <a:picLocks noChangeAspect="1" noChangeArrowheads="1"/>
          </p:cNvPicPr>
          <p:nvPr/>
        </p:nvPicPr>
        <p:blipFill>
          <a:blip r:embed="rId2"/>
          <a:srcRect/>
          <a:stretch>
            <a:fillRect/>
          </a:stretch>
        </p:blipFill>
        <p:spPr bwMode="auto">
          <a:xfrm>
            <a:off x="1857356" y="3786191"/>
            <a:ext cx="6643733" cy="264320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24648"/>
          </a:xfrm>
        </p:spPr>
        <p:txBody>
          <a:bodyPr>
            <a:normAutofit fontScale="90000"/>
          </a:bodyPr>
          <a:lstStyle/>
          <a:p>
            <a:pPr algn="ctr"/>
            <a:r>
              <a:rPr lang="en-US" dirty="0" smtClean="0">
                <a:latin typeface="Times New Roman" pitchFamily="18" charset="0"/>
                <a:cs typeface="Times New Roman" pitchFamily="18" charset="0"/>
              </a:rPr>
              <a:t>Turk </a:t>
            </a:r>
            <a:r>
              <a:rPr lang="en-US" dirty="0" err="1" smtClean="0">
                <a:latin typeface="Times New Roman" pitchFamily="18" charset="0"/>
                <a:cs typeface="Times New Roman" pitchFamily="18" charset="0"/>
              </a:rPr>
              <a:t>atamasi</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428736"/>
            <a:ext cx="8229600" cy="4895864"/>
          </a:xfrm>
        </p:spPr>
        <p:txBody>
          <a:bodyPr>
            <a:normAutofit/>
          </a:bodyPr>
          <a:lstStyle/>
          <a:p>
            <a:pPr algn="just"/>
            <a:r>
              <a:rPr lang="en-US" sz="2800" dirty="0" smtClean="0">
                <a:latin typeface="Times New Roman" pitchFamily="18" charset="0"/>
                <a:cs typeface="Times New Roman" pitchFamily="18" charset="0"/>
              </a:rPr>
              <a:t>Turk </a:t>
            </a:r>
            <a:r>
              <a:rPr lang="en-US" sz="2800" dirty="0" err="1" smtClean="0">
                <a:latin typeface="Times New Roman" pitchFamily="18" charset="0"/>
                <a:cs typeface="Times New Roman" pitchFamily="18" charset="0"/>
              </a:rPr>
              <a:t>atamasining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urug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elat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ko‘chmanchilar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mamlakati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bahodir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kuchli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qudratli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alohida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jangchilar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qurolsizlar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dubulg‘a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sodda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kabi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ma’nolari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qayd</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etiladi</a:t>
            </a:r>
            <a:r>
              <a:rPr lang="en-US" sz="2800"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1026" name="Picture 2" descr="C:\Users\User\Desktop\Без названия.jpg"/>
          <p:cNvPicPr>
            <a:picLocks noChangeAspect="1" noChangeArrowheads="1"/>
          </p:cNvPicPr>
          <p:nvPr/>
        </p:nvPicPr>
        <p:blipFill>
          <a:blip r:embed="rId2"/>
          <a:srcRect/>
          <a:stretch>
            <a:fillRect/>
          </a:stretch>
        </p:blipFill>
        <p:spPr bwMode="auto">
          <a:xfrm>
            <a:off x="1187624" y="3356992"/>
            <a:ext cx="7358114" cy="335758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229600" cy="1143000"/>
          </a:xfrm>
        </p:spPr>
        <p:txBody>
          <a:bodyPr/>
          <a:lstStyle/>
          <a:p>
            <a:pPr algn="ctr"/>
            <a:r>
              <a:rPr lang="en-US" dirty="0" err="1" smtClean="0">
                <a:latin typeface="Times New Roman" pitchFamily="18" charset="0"/>
                <a:cs typeface="Times New Roman" pitchFamily="18" charset="0"/>
              </a:rPr>
              <a:t>Sart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atamasi</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0" y="1571612"/>
            <a:ext cx="8686800" cy="4752988"/>
          </a:xfrm>
        </p:spPr>
        <p:txBody>
          <a:bodyPr>
            <a:normAutofit/>
          </a:bodyPr>
          <a:lstStyle/>
          <a:p>
            <a:pPr algn="just">
              <a:buNone/>
            </a:pPr>
            <a:r>
              <a:rPr lang="ru-RU"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Sart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atamasi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sanskrit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tilidan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olingan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sarlavha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karvonboshi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savdogar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shaharlik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so‘zining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o‘zagidir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Sart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atamasi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birinchi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bo‘lib</a:t>
            </a:r>
            <a:r>
              <a:rPr lang="en-US" dirty="0" smtClean="0">
                <a:latin typeface="Times New Roman" pitchFamily="18" charset="0"/>
                <a:cs typeface="Times New Roman" pitchFamily="18" charset="0"/>
              </a:rPr>
              <a:t> Yusuf </a:t>
            </a:r>
            <a:r>
              <a:rPr lang="en-US" dirty="0" err="1" smtClean="0">
                <a:latin typeface="Times New Roman" pitchFamily="18" charset="0"/>
                <a:cs typeface="Times New Roman" pitchFamily="18" charset="0"/>
              </a:rPr>
              <a:t>Xos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Hojibning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Qutadg‘u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bilig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asarida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uchraydi</a:t>
            </a:r>
            <a:r>
              <a:rPr lang="en-US" dirty="0" smtClean="0">
                <a:latin typeface="Times New Roman" pitchFamily="18" charset="0"/>
                <a:cs typeface="Times New Roman" pitchFamily="18" charset="0"/>
              </a:rPr>
              <a:t>. Mahmud </a:t>
            </a:r>
            <a:r>
              <a:rPr lang="en-US" dirty="0" err="1" smtClean="0">
                <a:latin typeface="Times New Roman" pitchFamily="18" charset="0"/>
                <a:cs typeface="Times New Roman" pitchFamily="18" charset="0"/>
              </a:rPr>
              <a:t>Koshg‘ariyning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Devonu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lug‘otit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turk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asarida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sart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so‘zi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savdogar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ma’nosida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qo‘llangan</a:t>
            </a:r>
            <a:r>
              <a:rPr lang="en-US" dirty="0" smtClean="0">
                <a:latin typeface="Times New Roman" pitchFamily="18" charset="0"/>
                <a:cs typeface="Times New Roman" pitchFamily="18" charset="0"/>
              </a:rPr>
              <a:t>: </a:t>
            </a:r>
          </a:p>
          <a:p>
            <a:pPr algn="ctr">
              <a:buNone/>
            </a:pPr>
            <a:r>
              <a:rPr lang="en-US" dirty="0" err="1" smtClean="0">
                <a:latin typeface="Times New Roman" pitchFamily="18" charset="0"/>
                <a:cs typeface="Times New Roman" pitchFamily="18" charset="0"/>
              </a:rPr>
              <a:t>Sartning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azuqi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arïğ</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bölsa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yöl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uzra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yer</a:t>
            </a: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Savdogarning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moli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pok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bo‘lsa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yo‘l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uzra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yeydi</a:t>
            </a:r>
            <a:r>
              <a:rPr lang="en-US" dirty="0" smtClean="0">
                <a:latin typeface="Times New Roman" pitchFamily="18" charset="0"/>
                <a:cs typeface="Times New Roman" pitchFamily="18" charset="0"/>
              </a:rPr>
              <a:t>)</a:t>
            </a:r>
          </a:p>
          <a:p>
            <a:pPr algn="just">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Navoiy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Bobur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asarlarida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sart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atamasi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fors-tojiklarga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nisbatan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qo‘llangan</a:t>
            </a:r>
            <a:r>
              <a:rPr lang="en-US" dirty="0" smtClean="0">
                <a:latin typeface="Times New Roman" pitchFamily="18" charset="0"/>
                <a:cs typeface="Times New Roman" pitchFamily="18" charset="0"/>
              </a:rPr>
              <a:t>.</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en-US" dirty="0" err="1" smtClean="0">
                <a:latin typeface="Times New Roman" pitchFamily="18" charset="0"/>
                <a:cs typeface="Times New Roman" pitchFamily="18" charset="0"/>
              </a:rPr>
              <a:t>O‘zbek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atamasi</a:t>
            </a:r>
            <a:endParaRPr lang="ru-RU" dirty="0"/>
          </a:p>
        </p:txBody>
      </p:sp>
      <p:sp>
        <p:nvSpPr>
          <p:cNvPr id="3" name="Содержимое 2"/>
          <p:cNvSpPr>
            <a:spLocks noGrp="1"/>
          </p:cNvSpPr>
          <p:nvPr>
            <p:ph idx="1"/>
          </p:nvPr>
        </p:nvSpPr>
        <p:spPr/>
        <p:txBody>
          <a:bodyPr>
            <a:normAutofit fontScale="85000" lnSpcReduction="20000"/>
          </a:bodyPr>
          <a:lstStyle/>
          <a:p>
            <a:pPr algn="just"/>
            <a:r>
              <a:rPr lang="ru-RU" sz="3200" dirty="0" err="1" smtClean="0">
                <a:latin typeface="Times New Roman" pitchFamily="18" charset="0"/>
                <a:cs typeface="Times New Roman" pitchFamily="18" charset="0"/>
              </a:rPr>
              <a:t>M.Ermatov</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o</a:t>
            </a:r>
            <a:r>
              <a:rPr lang="en-US" sz="3200" dirty="0" smtClean="0">
                <a:latin typeface="Times New Roman" pitchFamily="18" charset="0"/>
                <a:cs typeface="Times New Roman" pitchFamily="18" charset="0"/>
              </a:rPr>
              <a:t>‘</a:t>
            </a:r>
            <a:r>
              <a:rPr lang="ru-RU" sz="3200" dirty="0" err="1" smtClean="0">
                <a:latin typeface="Times New Roman" pitchFamily="18" charset="0"/>
                <a:cs typeface="Times New Roman" pitchFamily="18" charset="0"/>
              </a:rPr>
              <a:t>zbek</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s</a:t>
            </a:r>
            <a:r>
              <a:rPr lang="en-US" sz="3200" dirty="0" smtClean="0">
                <a:latin typeface="Times New Roman" pitchFamily="18" charset="0"/>
                <a:cs typeface="Times New Roman" pitchFamily="18" charset="0"/>
              </a:rPr>
              <a:t>o‘</a:t>
            </a:r>
            <a:r>
              <a:rPr lang="ru-RU" sz="3200" dirty="0" err="1" smtClean="0">
                <a:latin typeface="Times New Roman" pitchFamily="18" charset="0"/>
                <a:cs typeface="Times New Roman" pitchFamily="18" charset="0"/>
              </a:rPr>
              <a:t>zining</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paydo</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bo</a:t>
            </a:r>
            <a:r>
              <a:rPr lang="en-US" sz="3200" dirty="0" smtClean="0">
                <a:latin typeface="Times New Roman" pitchFamily="18" charset="0"/>
                <a:cs typeface="Times New Roman" pitchFamily="18" charset="0"/>
              </a:rPr>
              <a:t>‘</a:t>
            </a:r>
            <a:r>
              <a:rPr lang="ru-RU" sz="3200" dirty="0" err="1" smtClean="0">
                <a:latin typeface="Times New Roman" pitchFamily="18" charset="0"/>
                <a:cs typeface="Times New Roman" pitchFamily="18" charset="0"/>
              </a:rPr>
              <a:t>lishini</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turkiy</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qabilalardan</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bo</a:t>
            </a:r>
            <a:r>
              <a:rPr lang="en-US" sz="3200" dirty="0" smtClean="0">
                <a:latin typeface="Times New Roman" pitchFamily="18" charset="0"/>
                <a:cs typeface="Times New Roman" pitchFamily="18" charset="0"/>
              </a:rPr>
              <a:t>‘</a:t>
            </a:r>
            <a:r>
              <a:rPr lang="ru-RU" sz="3200" dirty="0" err="1" smtClean="0">
                <a:latin typeface="Times New Roman" pitchFamily="18" charset="0"/>
                <a:cs typeface="Times New Roman" pitchFamily="18" charset="0"/>
              </a:rPr>
              <a:t>lmish</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uz</a:t>
            </a:r>
            <a:r>
              <a:rPr lang="ru-RU" sz="3200" dirty="0" smtClean="0">
                <a:latin typeface="Times New Roman" pitchFamily="18" charset="0"/>
                <a:cs typeface="Times New Roman" pitchFamily="18" charset="0"/>
              </a:rPr>
              <a:t>(o</a:t>
            </a:r>
            <a:r>
              <a:rPr lang="en-US" sz="3200" dirty="0" smtClean="0">
                <a:latin typeface="Times New Roman" pitchFamily="18" charset="0"/>
                <a:cs typeface="Times New Roman" pitchFamily="18" charset="0"/>
              </a:rPr>
              <a:t>‘</a:t>
            </a:r>
            <a:r>
              <a:rPr lang="ru-RU" sz="3200" dirty="0" smtClean="0">
                <a:latin typeface="Times New Roman" pitchFamily="18" charset="0"/>
                <a:cs typeface="Times New Roman" pitchFamily="18" charset="0"/>
              </a:rPr>
              <a:t>z)</a:t>
            </a:r>
            <a:r>
              <a:rPr lang="ru-RU" sz="3200" dirty="0" err="1" smtClean="0">
                <a:latin typeface="Times New Roman" pitchFamily="18" charset="0"/>
                <a:cs typeface="Times New Roman" pitchFamily="18" charset="0"/>
              </a:rPr>
              <a:t>lar</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bilan</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bog</a:t>
            </a:r>
            <a:r>
              <a:rPr lang="en-US" sz="3200" dirty="0" smtClean="0">
                <a:latin typeface="Times New Roman" pitchFamily="18" charset="0"/>
                <a:cs typeface="Times New Roman" pitchFamily="18" charset="0"/>
              </a:rPr>
              <a:t>‘</a:t>
            </a:r>
            <a:r>
              <a:rPr lang="ru-RU" sz="3200" dirty="0" err="1" smtClean="0">
                <a:latin typeface="Times New Roman" pitchFamily="18" charset="0"/>
                <a:cs typeface="Times New Roman" pitchFamily="18" charset="0"/>
              </a:rPr>
              <a:t>laydi</a:t>
            </a:r>
            <a:r>
              <a:rPr lang="ru-RU" sz="3200" dirty="0" smtClean="0">
                <a:latin typeface="Times New Roman" pitchFamily="18" charset="0"/>
                <a:cs typeface="Times New Roman" pitchFamily="18" charset="0"/>
              </a:rPr>
              <a:t>.</a:t>
            </a:r>
          </a:p>
          <a:p>
            <a:pPr algn="just"/>
            <a:r>
              <a:rPr lang="en-US" sz="3200" dirty="0" err="1" smtClean="0">
                <a:latin typeface="Times New Roman" pitchFamily="18" charset="0"/>
                <a:cs typeface="Times New Roman" pitchFamily="18" charset="0"/>
              </a:rPr>
              <a:t>Asqad</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Muxtor</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esa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quyidagicha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fikr</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bildiradi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Menimcha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so‘zning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demak</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xalq</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nomining</a:t>
            </a:r>
            <a:r>
              <a:rPr lang="en-US" sz="3200" dirty="0" smtClean="0">
                <a:latin typeface="Times New Roman" pitchFamily="18" charset="0"/>
                <a:cs typeface="Times New Roman" pitchFamily="18" charset="0"/>
              </a:rPr>
              <a:t> ham) </a:t>
            </a:r>
            <a:r>
              <a:rPr lang="en-US" sz="3200" dirty="0" err="1" smtClean="0">
                <a:latin typeface="Times New Roman" pitchFamily="18" charset="0"/>
                <a:cs typeface="Times New Roman" pitchFamily="18" charset="0"/>
              </a:rPr>
              <a:t>tarixi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juda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uzoq</a:t>
            </a:r>
            <a:r>
              <a:rPr lang="en-US" sz="3200" dirty="0" smtClean="0">
                <a:latin typeface="Times New Roman" pitchFamily="18" charset="0"/>
                <a:cs typeface="Times New Roman" pitchFamily="18" charset="0"/>
              </a:rPr>
              <a:t>. 721 </a:t>
            </a:r>
            <a:r>
              <a:rPr lang="en-US" sz="3200" dirty="0" err="1" smtClean="0">
                <a:latin typeface="Times New Roman" pitchFamily="18" charset="0"/>
                <a:cs typeface="Times New Roman" pitchFamily="18" charset="0"/>
              </a:rPr>
              <a:t>yilda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turkiy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qabilalarning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qurultoyi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bo‘lgan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Shunda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Bilga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hoqon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o‘z</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nutqini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bunday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so‘zlar</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bilan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boshlaydi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Ey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turk</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o‘g‘iz</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beklari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O‘g‘iz</a:t>
            </a:r>
            <a:r>
              <a:rPr lang="en-US" sz="3200" dirty="0" smtClean="0">
                <a:latin typeface="Times New Roman" pitchFamily="18" charset="0"/>
                <a:cs typeface="Times New Roman" pitchFamily="18" charset="0"/>
              </a:rPr>
              <a:t>» u </a:t>
            </a:r>
            <a:r>
              <a:rPr lang="en-US" sz="3200" dirty="0" err="1" smtClean="0">
                <a:latin typeface="Times New Roman" pitchFamily="18" charset="0"/>
                <a:cs typeface="Times New Roman" pitchFamily="18" charset="0"/>
              </a:rPr>
              <a:t>vaqtda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qabila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ma’nosida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ishlatilgan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Demak</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O‘g‘iz</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begi</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qabila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boshlig‘i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degan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so‘z</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O‘g‘iz</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beklari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zamonida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elning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ancha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imtiyozli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bir</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qatlami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bo’lgan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O‘zbeklar</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turkiylarning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ana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shu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qatlamiga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mansub</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tabaqadan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kelib</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chiqqan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degan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farazim</a:t>
            </a:r>
            <a:r>
              <a:rPr lang="en-US" sz="3200" dirty="0" smtClean="0">
                <a:latin typeface="Times New Roman" pitchFamily="18" charset="0"/>
                <a:cs typeface="Times New Roman" pitchFamily="18" charset="0"/>
              </a:rPr>
              <a:t> bor.</a:t>
            </a:r>
            <a:endParaRPr lang="ru-RU" sz="3200" dirty="0" smtClean="0">
              <a:latin typeface="Times New Roman" pitchFamily="18" charset="0"/>
              <a:cs typeface="Times New Roman" pitchFamily="18" charset="0"/>
            </a:endParaRP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en-US" dirty="0" err="1" smtClean="0">
                <a:latin typeface="Times New Roman" pitchFamily="18" charset="0"/>
                <a:cs typeface="Times New Roman" pitchFamily="18" charset="0"/>
              </a:rPr>
              <a:t>O‘zbek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tili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tarixini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davrlashtirish</a:t>
            </a:r>
            <a:endParaRPr lang="ru-RU" dirty="0">
              <a:latin typeface="Times New Roman" pitchFamily="18" charset="0"/>
              <a:cs typeface="Times New Roman" pitchFamily="18" charset="0"/>
            </a:endParaRPr>
          </a:p>
        </p:txBody>
      </p:sp>
      <p:sp>
        <p:nvSpPr>
          <p:cNvPr id="2" name="Содержимое 1"/>
          <p:cNvSpPr>
            <a:spLocks noGrp="1"/>
          </p:cNvSpPr>
          <p:nvPr>
            <p:ph idx="1"/>
          </p:nvPr>
        </p:nvSpPr>
        <p:spPr/>
        <p:txBody>
          <a:bodyPr/>
          <a:lstStyle/>
          <a:p>
            <a:pPr>
              <a:defRPr/>
            </a:pPr>
            <a:r>
              <a:rPr lang="en-US" dirty="0" err="1" smtClean="0">
                <a:latin typeface="Times New Roman" pitchFamily="18" charset="0"/>
                <a:cs typeface="Times New Roman" pitchFamily="18" charset="0"/>
              </a:rPr>
              <a:t>G‘.Abdurahmonov</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tasnifi</a:t>
            </a:r>
            <a:r>
              <a:rPr lang="en-US" dirty="0" smtClean="0">
                <a:latin typeface="Times New Roman" pitchFamily="18" charset="0"/>
                <a:cs typeface="Times New Roman" pitchFamily="18" charset="0"/>
              </a:rPr>
              <a:t>:</a:t>
            </a:r>
          </a:p>
          <a:p>
            <a:pPr>
              <a:defRPr/>
            </a:pPr>
            <a:r>
              <a:rPr lang="en-US" dirty="0" smtClean="0">
                <a:latin typeface="Times New Roman" pitchFamily="18" charset="0"/>
                <a:cs typeface="Times New Roman" pitchFamily="18" charset="0"/>
              </a:rPr>
              <a:t>Eng </a:t>
            </a:r>
            <a:r>
              <a:rPr lang="en-US" dirty="0" err="1" smtClean="0">
                <a:latin typeface="Times New Roman" pitchFamily="18" charset="0"/>
                <a:cs typeface="Times New Roman" pitchFamily="18" charset="0"/>
              </a:rPr>
              <a:t>qadimgi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turkiy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til</a:t>
            </a:r>
            <a:r>
              <a:rPr lang="en-US" dirty="0" smtClean="0">
                <a:latin typeface="Times New Roman" pitchFamily="18" charset="0"/>
                <a:cs typeface="Times New Roman" pitchFamily="18" charset="0"/>
              </a:rPr>
              <a:t> ( VI </a:t>
            </a:r>
            <a:r>
              <a:rPr lang="en-US" dirty="0" err="1" smtClean="0">
                <a:latin typeface="Times New Roman" pitchFamily="18" charset="0"/>
                <a:cs typeface="Times New Roman" pitchFamily="18" charset="0"/>
              </a:rPr>
              <a:t>asrgacha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bo‘lgan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davr</a:t>
            </a:r>
            <a:r>
              <a:rPr lang="en-US" dirty="0" smtClean="0">
                <a:latin typeface="Times New Roman" pitchFamily="18" charset="0"/>
                <a:cs typeface="Times New Roman" pitchFamily="18" charset="0"/>
              </a:rPr>
              <a:t>).</a:t>
            </a:r>
          </a:p>
          <a:p>
            <a:pPr>
              <a:defRPr/>
            </a:pPr>
            <a:r>
              <a:rPr lang="en-US" dirty="0" err="1" smtClean="0">
                <a:latin typeface="Times New Roman" pitchFamily="18" charset="0"/>
                <a:cs typeface="Times New Roman" pitchFamily="18" charset="0"/>
              </a:rPr>
              <a:t>Qadimgi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turkiy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til</a:t>
            </a:r>
            <a:r>
              <a:rPr lang="en-US" dirty="0" smtClean="0">
                <a:latin typeface="Times New Roman" pitchFamily="18" charset="0"/>
                <a:cs typeface="Times New Roman" pitchFamily="18" charset="0"/>
              </a:rPr>
              <a:t> ( VI-XI </a:t>
            </a:r>
            <a:r>
              <a:rPr lang="en-US" dirty="0" err="1" smtClean="0">
                <a:latin typeface="Times New Roman" pitchFamily="18" charset="0"/>
                <a:cs typeface="Times New Roman" pitchFamily="18" charset="0"/>
              </a:rPr>
              <a:t>asrlar</a:t>
            </a:r>
            <a:r>
              <a:rPr lang="en-US" dirty="0" smtClean="0">
                <a:latin typeface="Times New Roman" pitchFamily="18" charset="0"/>
                <a:cs typeface="Times New Roman" pitchFamily="18" charset="0"/>
              </a:rPr>
              <a:t>).</a:t>
            </a:r>
          </a:p>
          <a:p>
            <a:pPr>
              <a:defRPr/>
            </a:pPr>
            <a:r>
              <a:rPr lang="en-US" dirty="0" err="1" smtClean="0">
                <a:latin typeface="Times New Roman" pitchFamily="18" charset="0"/>
                <a:cs typeface="Times New Roman" pitchFamily="18" charset="0"/>
              </a:rPr>
              <a:t>Eski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turkiy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til</a:t>
            </a:r>
            <a:r>
              <a:rPr lang="en-US" dirty="0" smtClean="0">
                <a:latin typeface="Times New Roman" pitchFamily="18" charset="0"/>
                <a:cs typeface="Times New Roman" pitchFamily="18" charset="0"/>
              </a:rPr>
              <a:t> ( XI-XIII </a:t>
            </a:r>
            <a:r>
              <a:rPr lang="en-US" dirty="0" err="1" smtClean="0">
                <a:latin typeface="Times New Roman" pitchFamily="18" charset="0"/>
                <a:cs typeface="Times New Roman" pitchFamily="18" charset="0"/>
              </a:rPr>
              <a:t>asrlar</a:t>
            </a:r>
            <a:r>
              <a:rPr lang="en-US" dirty="0" smtClean="0">
                <a:latin typeface="Times New Roman" pitchFamily="18" charset="0"/>
                <a:cs typeface="Times New Roman" pitchFamily="18" charset="0"/>
              </a:rPr>
              <a:t>).</a:t>
            </a:r>
          </a:p>
          <a:p>
            <a:pPr>
              <a:defRPr/>
            </a:pPr>
            <a:r>
              <a:rPr lang="en-US" dirty="0" err="1" smtClean="0">
                <a:latin typeface="Times New Roman" pitchFamily="18" charset="0"/>
                <a:cs typeface="Times New Roman" pitchFamily="18" charset="0"/>
              </a:rPr>
              <a:t>Eski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o‘zbek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adabiy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tili</a:t>
            </a:r>
            <a:r>
              <a:rPr lang="en-US" dirty="0" smtClean="0">
                <a:latin typeface="Times New Roman" pitchFamily="18" charset="0"/>
                <a:cs typeface="Times New Roman" pitchFamily="18" charset="0"/>
              </a:rPr>
              <a:t> (XIV-XIX </a:t>
            </a:r>
            <a:r>
              <a:rPr lang="en-US" dirty="0" err="1" smtClean="0">
                <a:latin typeface="Times New Roman" pitchFamily="18" charset="0"/>
                <a:cs typeface="Times New Roman" pitchFamily="18" charset="0"/>
              </a:rPr>
              <a:t>asrlar</a:t>
            </a:r>
            <a:r>
              <a:rPr lang="en-US" dirty="0" smtClean="0">
                <a:latin typeface="Times New Roman" pitchFamily="18" charset="0"/>
                <a:cs typeface="Times New Roman" pitchFamily="18" charset="0"/>
              </a:rPr>
              <a:t>).</a:t>
            </a:r>
          </a:p>
          <a:p>
            <a:pPr>
              <a:defRPr/>
            </a:pPr>
            <a:r>
              <a:rPr lang="en-US" dirty="0" err="1" smtClean="0">
                <a:latin typeface="Times New Roman" pitchFamily="18" charset="0"/>
                <a:cs typeface="Times New Roman" pitchFamily="18" charset="0"/>
              </a:rPr>
              <a:t>Yangi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o‘zbek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adabiy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tili</a:t>
            </a:r>
            <a:r>
              <a:rPr lang="en-US" dirty="0" smtClean="0">
                <a:latin typeface="Times New Roman" pitchFamily="18" charset="0"/>
                <a:cs typeface="Times New Roman" pitchFamily="18" charset="0"/>
              </a:rPr>
              <a:t> ( XIX-XX </a:t>
            </a:r>
            <a:r>
              <a:rPr lang="en-US" dirty="0" err="1" smtClean="0">
                <a:latin typeface="Times New Roman" pitchFamily="18" charset="0"/>
                <a:cs typeface="Times New Roman" pitchFamily="18" charset="0"/>
              </a:rPr>
              <a:t>asrlar</a:t>
            </a:r>
            <a:r>
              <a:rPr lang="en-US" dirty="0" smtClean="0">
                <a:latin typeface="Times New Roman" pitchFamily="18" charset="0"/>
                <a:cs typeface="Times New Roman" pitchFamily="18" charset="0"/>
              </a:rPr>
              <a:t>).</a:t>
            </a:r>
          </a:p>
          <a:p>
            <a:pPr>
              <a:defRPr/>
            </a:pPr>
            <a:r>
              <a:rPr lang="en-US" dirty="0" err="1" smtClean="0">
                <a:latin typeface="Times New Roman" pitchFamily="18" charset="0"/>
                <a:cs typeface="Times New Roman" pitchFamily="18" charset="0"/>
              </a:rPr>
              <a:t>Hozirgi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zamon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o‘zbek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adabiy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tili</a:t>
            </a:r>
            <a:r>
              <a:rPr lang="en-US" dirty="0" smtClean="0">
                <a:latin typeface="Times New Roman" pitchFamily="18" charset="0"/>
                <a:cs typeface="Times New Roman" pitchFamily="18" charset="0"/>
              </a:rPr>
              <a:t>.</a:t>
            </a:r>
          </a:p>
          <a:p>
            <a:pPr>
              <a:defRPr/>
            </a:pPr>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539</TotalTime>
  <Words>854</Words>
  <Application>Microsoft Office PowerPoint</Application>
  <PresentationFormat>Экран (4:3)</PresentationFormat>
  <Paragraphs>75</Paragraphs>
  <Slides>30</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30</vt:i4>
      </vt:variant>
    </vt:vector>
  </HeadingPairs>
  <TitlesOfParts>
    <vt:vector size="38" baseType="lpstr">
      <vt:lpstr>Algerian</vt:lpstr>
      <vt:lpstr>Arial</vt:lpstr>
      <vt:lpstr>Calibri</vt:lpstr>
      <vt:lpstr>Constantia</vt:lpstr>
      <vt:lpstr>Lucida Calligraphy</vt:lpstr>
      <vt:lpstr>Times New Roman</vt:lpstr>
      <vt:lpstr>Wingdings 2</vt:lpstr>
      <vt:lpstr>Поток</vt:lpstr>
      <vt:lpstr>  TIL – MILLAT KO‘ZGUSI</vt:lpstr>
      <vt:lpstr>Презентация PowerPoint</vt:lpstr>
      <vt:lpstr>Презентация PowerPoint</vt:lpstr>
      <vt:lpstr>Презентация PowerPoint</vt:lpstr>
      <vt:lpstr>Презентация PowerPoint</vt:lpstr>
      <vt:lpstr>Turk atamasi</vt:lpstr>
      <vt:lpstr>Sart atamasi</vt:lpstr>
      <vt:lpstr>O‘zbek atamasi</vt:lpstr>
      <vt:lpstr>O‘zbek tili tarixini davrlashtirish</vt:lpstr>
      <vt:lpstr>Eng qadimgi turkiy til</vt:lpstr>
      <vt:lpstr>Qadimgi turkiy til manbalarini ikki guruhga ajratish mumkin:</vt:lpstr>
      <vt:lpstr>O‘rxun-Enasoy yodgorliklari</vt:lpstr>
      <vt:lpstr>“To‘nyuquq” bitiktoshi</vt:lpstr>
      <vt:lpstr>Uyg‘ur yozuvida bitilgan manbalar</vt:lpstr>
      <vt:lpstr>Qadimgi turkiy yozuvlar Uyg‘ur yozuvi </vt:lpstr>
      <vt:lpstr> Sug‘d yozuvi </vt:lpstr>
      <vt:lpstr>Husayn voiz Koshifiy:</vt:lpstr>
      <vt:lpstr>Eski turkiy til manbalari</vt:lpstr>
      <vt:lpstr>Mahmud Koshg‘ariy</vt:lpstr>
      <vt:lpstr>Eski o‘zbek tili manbalari</vt:lpstr>
      <vt:lpstr>Zahiriddin Muhammad Bobur “Boburnoma” asari</vt:lpstr>
      <vt:lpstr>Zahriddin Muhammad Bobur</vt:lpstr>
      <vt:lpstr>Yangi o‘zbek adabiy tili davri Abdulla Avloniy</vt:lpstr>
      <vt:lpstr>Презентация PowerPoint</vt:lpstr>
      <vt:lpstr>Zokirjon Xolmuhammad o‘g‘li Furqat</vt:lpstr>
      <vt:lpstr>Furqat asarlarida “soʻz” kalimasi oʻrnida ba’zan uning suxan, kalom, nukta singari sinonimlari ham faol ishlatiladi. Jumladan, ushbu baytdagi “suxan” soʻzi “nozik” sifati bilan birga qoʻllangan. “sun’” – lugʻatda yaratish, san’at demakdir. Kibriyo – alloh taoloning sifati boʻlib, ulugʻ, buyuk ma’nolarini anglatadi. Shunga koʻra, ushbu baytda furqat qusurli aql bilan buyuk tangri taoloning yaratuvchilik qudrati haqida soʻzlashdan tiyilish zarurligini, benihoya nazokat (ehtiyotkorlik) bilan munosabatda boʻlishni taqozo etadigan bu nozik suxan bilmagan odamga lozim emasligini alohida ta’kidlaydi.   </vt:lpstr>
      <vt:lpstr>Презентация PowerPoint</vt:lpstr>
      <vt:lpstr>Davlatimiz  rahbari 2019-yil 21-oktyabr kuni «O‘zbek tilining davlat tili sifatidagi nufuzi va mavqeini tubdan oshirish chora-tadbirlari to‘g‘risida» farmon qabul qildi. Unga binoan 21 -oktyabr sanasi O‘zbekistonda «O‘zbek tili bayrami kuni» deb belgilandi.</vt:lpstr>
      <vt:lpstr>Презентация PowerPoint</vt:lpstr>
      <vt:lpstr>E’tiboringiz uchun rahmat!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admin</cp:lastModifiedBy>
  <cp:revision>26</cp:revision>
  <dcterms:created xsi:type="dcterms:W3CDTF">2019-03-13T16:51:31Z</dcterms:created>
  <dcterms:modified xsi:type="dcterms:W3CDTF">2023-09-25T11:57:03Z</dcterms:modified>
</cp:coreProperties>
</file>